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DF6"/>
    <a:srgbClr val="7ED5EA"/>
    <a:srgbClr val="33BCDD"/>
    <a:srgbClr val="1A859E"/>
    <a:srgbClr val="1B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27" y="4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858" y="-1132052"/>
            <a:ext cx="6316980" cy="2456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9866" y="1888997"/>
            <a:ext cx="8232267" cy="329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459" y="341376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8038" y="2930647"/>
            <a:ext cx="7794961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800" b="1" spc="190" dirty="0" smtClean="0">
                <a:solidFill>
                  <a:srgbClr val="FFC000"/>
                </a:solidFill>
                <a:latin typeface="Trebuchet MS"/>
                <a:cs typeface="Trebuchet MS"/>
              </a:rPr>
              <a:t>«</a:t>
            </a:r>
            <a:r>
              <a:rPr sz="3800" b="1" spc="190" dirty="0">
                <a:solidFill>
                  <a:srgbClr val="FFC000"/>
                </a:solidFill>
                <a:latin typeface="Trebuchet MS"/>
                <a:cs typeface="Trebuchet MS"/>
              </a:rPr>
              <a:t>НАКОПИТЕЛЬНАЯ</a:t>
            </a:r>
            <a:r>
              <a:rPr sz="3800" b="1" spc="-19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45" dirty="0">
                <a:solidFill>
                  <a:srgbClr val="FFC000"/>
                </a:solidFill>
                <a:latin typeface="Trebuchet MS"/>
                <a:cs typeface="Trebuchet MS"/>
              </a:rPr>
              <a:t>ИПОТЕКА</a:t>
            </a:r>
            <a:r>
              <a:rPr sz="3800" b="1" spc="145" dirty="0" smtClean="0">
                <a:solidFill>
                  <a:srgbClr val="FFC000"/>
                </a:solidFill>
                <a:latin typeface="Trebuchet MS"/>
                <a:cs typeface="Trebuchet MS"/>
              </a:rPr>
              <a:t>»</a:t>
            </a:r>
            <a:r>
              <a:rPr lang="ru-RU" sz="3800" b="1" spc="145" dirty="0" smtClean="0">
                <a:solidFill>
                  <a:srgbClr val="FFC000"/>
                </a:solidFill>
                <a:latin typeface="Trebuchet MS"/>
                <a:cs typeface="Trebuchet MS"/>
              </a:rPr>
              <a:t>- жилье, доступное каждому  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423" y="5694601"/>
            <a:ext cx="2695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70" dirty="0">
                <a:solidFill>
                  <a:srgbClr val="FFFFFF"/>
                </a:solidFill>
                <a:latin typeface="Arial"/>
                <a:cs typeface="Arial"/>
              </a:rPr>
              <a:t>Краснодар, </a:t>
            </a:r>
            <a:r>
              <a:rPr sz="2400" b="1" i="1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ru-RU" sz="2400" b="1" i="1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400" b="1" i="1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18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4548" y="0"/>
            <a:ext cx="4544402" cy="5074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1447800"/>
            <a:ext cx="10925175" cy="489634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600" spc="65" dirty="0">
                <a:latin typeface="Arial"/>
                <a:cs typeface="Arial"/>
              </a:rPr>
              <a:t>Претендент</a:t>
            </a:r>
            <a:endParaRPr sz="2600" dirty="0">
              <a:latin typeface="Arial"/>
              <a:cs typeface="Arial"/>
            </a:endParaRPr>
          </a:p>
          <a:p>
            <a:pPr marL="633730" marR="2111375">
              <a:lnSpc>
                <a:spcPct val="138300"/>
              </a:lnSpc>
              <a:spcBef>
                <a:spcPts val="375"/>
              </a:spcBef>
              <a:buAutoNum type="arabicPeriod"/>
              <a:tabLst>
                <a:tab pos="898525" algn="l"/>
              </a:tabLst>
            </a:pPr>
            <a:r>
              <a:rPr sz="2000" spc="35" dirty="0">
                <a:latin typeface="Arial"/>
                <a:cs typeface="Arial"/>
              </a:rPr>
              <a:t>Открывает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 err="1">
                <a:latin typeface="Arial"/>
                <a:cs typeface="Arial"/>
              </a:rPr>
              <a:t>банке-партнере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 smtClean="0">
                <a:latin typeface="Arial"/>
                <a:cs typeface="Arial"/>
              </a:rPr>
              <a:t>«</a:t>
            </a:r>
            <a:r>
              <a:rPr lang="ru-RU" sz="2000" spc="30" dirty="0" smtClean="0">
                <a:latin typeface="Arial"/>
                <a:cs typeface="Arial"/>
              </a:rPr>
              <a:t>жилищно-накопительный</a:t>
            </a:r>
            <a:r>
              <a:rPr sz="2000" spc="35" dirty="0" smtClean="0">
                <a:latin typeface="Arial"/>
                <a:cs typeface="Arial"/>
              </a:rPr>
              <a:t>» </a:t>
            </a:r>
            <a:r>
              <a:rPr lang="ru-RU" sz="2000" spc="50" dirty="0">
                <a:latin typeface="Arial"/>
                <a:cs typeface="Arial"/>
              </a:rPr>
              <a:t>вклад</a:t>
            </a:r>
            <a:r>
              <a:rPr lang="ru-RU" sz="2000" spc="-100" dirty="0">
                <a:latin typeface="Arial"/>
                <a:cs typeface="Arial"/>
              </a:rPr>
              <a:t> </a:t>
            </a:r>
            <a:r>
              <a:rPr sz="2000" spc="75" dirty="0" smtClean="0">
                <a:latin typeface="Arial"/>
                <a:cs typeface="Arial"/>
              </a:rPr>
              <a:t>и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счет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для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зачисления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социальных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выплат.</a:t>
            </a:r>
            <a:endParaRPr sz="2000" dirty="0">
              <a:latin typeface="Arial"/>
              <a:cs typeface="Arial"/>
            </a:endParaRPr>
          </a:p>
          <a:p>
            <a:pPr marL="633730" marR="732155">
              <a:lnSpc>
                <a:spcPct val="138300"/>
              </a:lnSpc>
              <a:spcBef>
                <a:spcPts val="5"/>
              </a:spcBef>
              <a:buAutoNum type="arabicPeriod"/>
              <a:tabLst>
                <a:tab pos="898525" algn="l"/>
              </a:tabLst>
            </a:pPr>
            <a:r>
              <a:rPr sz="2000" dirty="0">
                <a:latin typeface="Arial"/>
                <a:cs typeface="Arial"/>
              </a:rPr>
              <a:t>Подает </a:t>
            </a:r>
            <a:r>
              <a:rPr sz="2000" spc="20" dirty="0">
                <a:latin typeface="Arial"/>
                <a:cs typeface="Arial"/>
              </a:rPr>
              <a:t>заявление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35" dirty="0">
                <a:latin typeface="Arial"/>
                <a:cs typeface="Arial"/>
              </a:rPr>
              <a:t>получение </a:t>
            </a:r>
            <a:r>
              <a:rPr sz="2000" spc="25" dirty="0">
                <a:latin typeface="Arial"/>
                <a:cs typeface="Arial"/>
              </a:rPr>
              <a:t>социальной </a:t>
            </a:r>
            <a:r>
              <a:rPr sz="2000" spc="30" dirty="0">
                <a:latin typeface="Arial"/>
                <a:cs typeface="Arial"/>
              </a:rPr>
              <a:t>выплаты в </a:t>
            </a:r>
            <a:r>
              <a:rPr sz="2000" spc="-25" dirty="0">
                <a:latin typeface="Arial"/>
                <a:cs typeface="Arial"/>
              </a:rPr>
              <a:t>ГКУ </a:t>
            </a:r>
            <a:r>
              <a:rPr sz="2000" spc="90" dirty="0">
                <a:latin typeface="Arial"/>
                <a:cs typeface="Arial"/>
              </a:rPr>
              <a:t>КК </a:t>
            </a:r>
            <a:r>
              <a:rPr sz="2000" spc="15" dirty="0">
                <a:latin typeface="Arial"/>
                <a:cs typeface="Arial"/>
              </a:rPr>
              <a:t>«Кубанский  </a:t>
            </a:r>
            <a:r>
              <a:rPr sz="2000" spc="35" dirty="0">
                <a:latin typeface="Arial"/>
                <a:cs typeface="Arial"/>
              </a:rPr>
              <a:t>центр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государственной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поддержки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населения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и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развития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финансового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рынка»</a:t>
            </a:r>
            <a:endParaRPr sz="2000" dirty="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  <a:spcBef>
                <a:spcPts val="5"/>
              </a:spcBef>
            </a:pPr>
            <a:endParaRPr lang="ru-RU" sz="2400" i="1" dirty="0" smtClean="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  <a:spcBef>
                <a:spcPts val="5"/>
              </a:spcBef>
            </a:pPr>
            <a:r>
              <a:rPr sz="2400" i="1" dirty="0" err="1" smtClean="0">
                <a:latin typeface="Arial"/>
                <a:cs typeface="Arial"/>
              </a:rPr>
              <a:t>Документы</a:t>
            </a:r>
            <a:r>
              <a:rPr sz="2400" i="1" dirty="0">
                <a:latin typeface="Arial"/>
                <a:cs typeface="Arial"/>
              </a:rPr>
              <a:t>, </a:t>
            </a:r>
            <a:r>
              <a:rPr sz="2400" i="1" spc="-30" dirty="0">
                <a:latin typeface="Arial"/>
                <a:cs typeface="Arial"/>
              </a:rPr>
              <a:t>предоставляемые </a:t>
            </a:r>
            <a:r>
              <a:rPr sz="2400" i="1" spc="40" dirty="0">
                <a:latin typeface="Arial"/>
                <a:cs typeface="Arial"/>
              </a:rPr>
              <a:t>в</a:t>
            </a:r>
            <a:r>
              <a:rPr sz="2400" i="1" spc="-315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Учреждение:</a:t>
            </a:r>
            <a:endParaRPr sz="2400" dirty="0">
              <a:latin typeface="Arial"/>
              <a:cs typeface="Arial"/>
            </a:endParaRPr>
          </a:p>
          <a:p>
            <a:pPr marL="2214245">
              <a:lnSpc>
                <a:spcPct val="100000"/>
              </a:lnSpc>
              <a:spcBef>
                <a:spcPts val="1355"/>
              </a:spcBef>
            </a:pPr>
            <a:r>
              <a:rPr sz="1700" spc="40" dirty="0">
                <a:latin typeface="Arial"/>
                <a:cs typeface="Arial"/>
              </a:rPr>
              <a:t>оригинал </a:t>
            </a:r>
            <a:r>
              <a:rPr sz="1700" spc="65" dirty="0">
                <a:latin typeface="Arial"/>
                <a:cs typeface="Arial"/>
              </a:rPr>
              <a:t>и </a:t>
            </a:r>
            <a:r>
              <a:rPr sz="1700" spc="60" dirty="0" err="1">
                <a:latin typeface="Arial"/>
                <a:cs typeface="Arial"/>
              </a:rPr>
              <a:t>копия</a:t>
            </a:r>
            <a:r>
              <a:rPr sz="1700" spc="-350" dirty="0">
                <a:latin typeface="Arial"/>
                <a:cs typeface="Arial"/>
              </a:rPr>
              <a:t> </a:t>
            </a:r>
            <a:r>
              <a:rPr lang="ru-RU" sz="1700" spc="-350" dirty="0" smtClean="0">
                <a:latin typeface="Arial"/>
                <a:cs typeface="Arial"/>
              </a:rPr>
              <a:t> </a:t>
            </a:r>
            <a:r>
              <a:rPr sz="1700" dirty="0" err="1" smtClean="0">
                <a:latin typeface="Arial"/>
                <a:cs typeface="Arial"/>
              </a:rPr>
              <a:t>паспорта</a:t>
            </a:r>
            <a:r>
              <a:rPr sz="1700" dirty="0">
                <a:latin typeface="Arial"/>
                <a:cs typeface="Arial"/>
              </a:rPr>
              <a:t>;</a:t>
            </a:r>
          </a:p>
          <a:p>
            <a:pPr marL="2214245" marR="5080">
              <a:lnSpc>
                <a:spcPct val="117700"/>
              </a:lnSpc>
              <a:spcBef>
                <a:spcPts val="459"/>
              </a:spcBef>
            </a:pPr>
            <a:r>
              <a:rPr sz="1700" spc="40" dirty="0">
                <a:latin typeface="Arial"/>
                <a:cs typeface="Arial"/>
              </a:rPr>
              <a:t>оригинал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65" dirty="0">
                <a:latin typeface="Arial"/>
                <a:cs typeface="Arial"/>
              </a:rPr>
              <a:t>и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60" dirty="0">
                <a:latin typeface="Arial"/>
                <a:cs typeface="Arial"/>
              </a:rPr>
              <a:t>копия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свидетельства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регистрации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по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15" dirty="0">
                <a:latin typeface="Arial"/>
                <a:cs typeface="Arial"/>
              </a:rPr>
              <a:t>месту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пребывания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на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40" dirty="0">
                <a:latin typeface="Arial"/>
                <a:cs typeface="Arial"/>
              </a:rPr>
              <a:t>территории  </a:t>
            </a:r>
            <a:r>
              <a:rPr sz="1700" spc="30" dirty="0">
                <a:latin typeface="Arial"/>
                <a:cs typeface="Arial"/>
              </a:rPr>
              <a:t>Краснодарского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40" dirty="0">
                <a:latin typeface="Arial"/>
                <a:cs typeface="Arial"/>
              </a:rPr>
              <a:t>края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35" dirty="0">
                <a:latin typeface="Arial"/>
                <a:cs typeface="Arial"/>
              </a:rPr>
              <a:t>(или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решение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суда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в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случае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отсутствия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регистрации);</a:t>
            </a:r>
            <a:endParaRPr sz="1700" dirty="0">
              <a:latin typeface="Arial"/>
              <a:cs typeface="Arial"/>
            </a:endParaRPr>
          </a:p>
          <a:p>
            <a:pPr marL="2214245" marR="668655">
              <a:lnSpc>
                <a:spcPct val="117700"/>
              </a:lnSpc>
              <a:spcBef>
                <a:spcPts val="275"/>
              </a:spcBef>
            </a:pPr>
            <a:r>
              <a:rPr sz="1700" spc="35" dirty="0">
                <a:latin typeface="Arial"/>
                <a:cs typeface="Arial"/>
              </a:rPr>
              <a:t>выписка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из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ЕГРН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правах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отдельного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лица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на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имевшиеся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(имеющиеся)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него  </a:t>
            </a:r>
            <a:r>
              <a:rPr sz="1700" spc="40" dirty="0">
                <a:latin typeface="Arial"/>
                <a:cs typeface="Arial"/>
              </a:rPr>
              <a:t>объекты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недвижимости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по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Краснодарскому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35" dirty="0">
                <a:latin typeface="Arial"/>
                <a:cs typeface="Arial"/>
              </a:rPr>
              <a:t>краю.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4681" y="4789106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30" h="354329">
                <a:moveTo>
                  <a:pt x="353822" y="353821"/>
                </a:moveTo>
                <a:lnTo>
                  <a:pt x="0" y="353821"/>
                </a:lnTo>
                <a:lnTo>
                  <a:pt x="0" y="0"/>
                </a:lnTo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7037" y="4756946"/>
            <a:ext cx="1094105" cy="1415415"/>
          </a:xfrm>
          <a:custGeom>
            <a:avLst/>
            <a:gdLst/>
            <a:ahLst/>
            <a:cxnLst/>
            <a:rect l="l" t="t" r="r" b="b"/>
            <a:pathLst>
              <a:path w="1094105" h="1415414">
                <a:moveTo>
                  <a:pt x="1093635" y="1415275"/>
                </a:moveTo>
                <a:lnTo>
                  <a:pt x="0" y="1415275"/>
                </a:lnTo>
                <a:lnTo>
                  <a:pt x="0" y="0"/>
                </a:lnTo>
                <a:lnTo>
                  <a:pt x="707644" y="0"/>
                </a:lnTo>
                <a:lnTo>
                  <a:pt x="1093635" y="385978"/>
                </a:lnTo>
                <a:lnTo>
                  <a:pt x="1093635" y="1415275"/>
                </a:lnTo>
                <a:close/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0410" y="4771110"/>
            <a:ext cx="85712" cy="85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0413" y="5128590"/>
            <a:ext cx="85705" cy="85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0413" y="5782135"/>
            <a:ext cx="85705" cy="85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917" y="3160388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9129" y="3076059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700"/>
                </a:lnTo>
                <a:lnTo>
                  <a:pt x="121577" y="0"/>
                </a:lnTo>
                <a:lnTo>
                  <a:pt x="243154" y="66700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1917" y="2355265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9129" y="2254946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700"/>
                </a:lnTo>
                <a:lnTo>
                  <a:pt x="121577" y="0"/>
                </a:lnTo>
                <a:lnTo>
                  <a:pt x="243154" y="66700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76200" y="-609600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07</a:t>
            </a: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lang="ru-RU"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3265" y="-696065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программы</a:t>
            </a:r>
          </a:p>
          <a:p>
            <a:r>
              <a:rPr lang="ru-RU" sz="3200" dirty="0" smtClean="0"/>
              <a:t>«Накопительная ипотека»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3124200"/>
            <a:ext cx="4371951" cy="360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415" y="5164874"/>
            <a:ext cx="4601037" cy="1431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1022" y="5065400"/>
            <a:ext cx="2769463" cy="1450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6420" y="974229"/>
            <a:ext cx="10208260" cy="3659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 smtClean="0">
              <a:latin typeface="Arial"/>
              <a:cs typeface="Arial"/>
            </a:endParaRPr>
          </a:p>
          <a:p>
            <a:pPr marL="250825" indent="-234950">
              <a:lnSpc>
                <a:spcPct val="100000"/>
              </a:lnSpc>
              <a:spcBef>
                <a:spcPts val="1875"/>
              </a:spcBef>
              <a:buAutoNum type="arabicPeriod" startAt="3"/>
              <a:tabLst>
                <a:tab pos="280670" algn="l"/>
              </a:tabLst>
            </a:pPr>
            <a:r>
              <a:rPr lang="ru-RU" sz="2000" spc="25" dirty="0" smtClean="0">
                <a:latin typeface="Arial"/>
                <a:cs typeface="Arial"/>
              </a:rPr>
              <a:t> </a:t>
            </a:r>
            <a:r>
              <a:rPr sz="2000" spc="25" dirty="0" err="1" smtClean="0">
                <a:latin typeface="Arial"/>
                <a:cs typeface="Arial"/>
              </a:rPr>
              <a:t>Заключает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с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Учреждением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договор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предоставлении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 err="1">
                <a:latin typeface="Arial"/>
                <a:cs typeface="Arial"/>
              </a:rPr>
              <a:t>социальной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0" dirty="0" err="1" smtClean="0">
                <a:latin typeface="Arial"/>
                <a:cs typeface="Arial"/>
              </a:rPr>
              <a:t>выплаты</a:t>
            </a:r>
            <a:endParaRPr sz="2000" dirty="0">
              <a:latin typeface="Arial"/>
              <a:cs typeface="Arial"/>
            </a:endParaRPr>
          </a:p>
          <a:p>
            <a:pPr marL="250825" indent="-234950">
              <a:lnSpc>
                <a:spcPct val="100000"/>
              </a:lnSpc>
              <a:spcBef>
                <a:spcPts val="1700"/>
              </a:spcBef>
              <a:buAutoNum type="arabicPeriod" startAt="3"/>
              <a:tabLst>
                <a:tab pos="280670" algn="l"/>
              </a:tabLst>
            </a:pPr>
            <a:r>
              <a:rPr sz="2000" spc="10" dirty="0">
                <a:latin typeface="Arial"/>
                <a:cs typeface="Arial"/>
              </a:rPr>
              <a:t>Ежемесячно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вносит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средства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вклад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от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3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000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 err="1" smtClean="0">
                <a:latin typeface="Arial"/>
                <a:cs typeface="Arial"/>
              </a:rPr>
              <a:t>рублей</a:t>
            </a:r>
            <a:endParaRPr sz="2000" dirty="0">
              <a:latin typeface="Arial"/>
              <a:cs typeface="Arial"/>
            </a:endParaRPr>
          </a:p>
          <a:p>
            <a:pPr marL="250825" marR="5080" indent="-234950">
              <a:lnSpc>
                <a:spcPct val="170800"/>
              </a:lnSpc>
              <a:buAutoNum type="arabicPeriod" startAt="3"/>
              <a:tabLst>
                <a:tab pos="280670" algn="l"/>
              </a:tabLst>
            </a:pPr>
            <a:r>
              <a:rPr sz="2000" dirty="0">
                <a:latin typeface="Arial"/>
                <a:cs typeface="Arial"/>
              </a:rPr>
              <a:t>Получает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свой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счет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социальную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выплату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размере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30%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от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внесенных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вклад  </a:t>
            </a:r>
            <a:r>
              <a:rPr sz="2000" spc="-5" dirty="0">
                <a:latin typeface="Arial"/>
                <a:cs typeface="Arial"/>
              </a:rPr>
              <a:t>средств,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но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не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более</a:t>
            </a:r>
            <a:r>
              <a:rPr sz="2000" spc="3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3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lang="ru-RU" sz="2000" spc="-95" dirty="0" smtClean="0">
                <a:latin typeface="Arial"/>
                <a:cs typeface="Arial"/>
              </a:rPr>
              <a:t>000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рублей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месяц</a:t>
            </a:r>
            <a:endParaRPr sz="2000" dirty="0">
              <a:latin typeface="Arial"/>
              <a:cs typeface="Arial"/>
            </a:endParaRPr>
          </a:p>
          <a:p>
            <a:pPr marL="250825" marR="504825" indent="-234950">
              <a:lnSpc>
                <a:spcPct val="170800"/>
              </a:lnSpc>
              <a:buAutoNum type="arabicPeriod" startAt="3"/>
              <a:tabLst>
                <a:tab pos="280670" algn="l"/>
              </a:tabLst>
            </a:pPr>
            <a:r>
              <a:rPr sz="2000" spc="10" dirty="0">
                <a:latin typeface="Arial"/>
                <a:cs typeface="Arial"/>
              </a:rPr>
              <a:t>По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итогам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завершения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 err="1">
                <a:latin typeface="Arial"/>
                <a:cs typeface="Arial"/>
              </a:rPr>
              <a:t>этапа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 err="1" smtClean="0">
                <a:latin typeface="Arial"/>
                <a:cs typeface="Arial"/>
              </a:rPr>
              <a:t>накопления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20" dirty="0" smtClean="0">
                <a:latin typeface="Arial"/>
                <a:cs typeface="Arial"/>
              </a:rPr>
              <a:t>о</a:t>
            </a:r>
            <a:r>
              <a:rPr lang="ru-RU" sz="2000" spc="20" dirty="0" err="1" smtClean="0">
                <a:latin typeface="Arial"/>
                <a:cs typeface="Arial"/>
              </a:rPr>
              <a:t>бращается</a:t>
            </a:r>
            <a:r>
              <a:rPr lang="ru-RU" sz="2000" spc="20" dirty="0" smtClean="0">
                <a:latin typeface="Arial"/>
                <a:cs typeface="Arial"/>
              </a:rPr>
              <a:t> в Банк с заявкой на получение ипотечного жилищного кредита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1917" y="1851215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129" y="17614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917" y="2371915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9129" y="22821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917" y="2892615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9129" y="28028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1917" y="3921315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9129" y="38315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2819400" y="-759662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программы</a:t>
            </a:r>
          </a:p>
          <a:p>
            <a:r>
              <a:rPr lang="ru-RU" sz="3200" dirty="0" smtClean="0"/>
              <a:t>«Накопительная ипотека»</a:t>
            </a:r>
            <a:endParaRPr lang="ru-RU" sz="3200" dirty="0"/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-51563" y="-607186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07</a:t>
            </a: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lang="ru-RU"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365" y="0"/>
            <a:ext cx="1635252" cy="77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1917" y="1986102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9129" y="1896287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13" y="5460454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171" y="5361844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5900" y="5980567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513" y="5877543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0" y="4175240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33481" y="1134809"/>
            <a:ext cx="1755470" cy="474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743200" y="-714195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программы</a:t>
            </a:r>
          </a:p>
          <a:p>
            <a:r>
              <a:rPr lang="ru-RU" sz="3200" dirty="0" smtClean="0"/>
              <a:t>«Накопительная ипотека»</a:t>
            </a:r>
            <a:endParaRPr lang="ru-RU" sz="3200" dirty="0"/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0" y="-582449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07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00" y="914400"/>
            <a:ext cx="9622790" cy="5266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  <a:p>
            <a:pPr marL="922019" marR="576580" indent="-293370">
              <a:lnSpc>
                <a:spcPct val="138300"/>
              </a:lnSpc>
              <a:spcBef>
                <a:spcPts val="1945"/>
              </a:spcBef>
              <a:buAutoNum type="arabicPeriod" startAt="7"/>
              <a:tabLst>
                <a:tab pos="893444" algn="l"/>
              </a:tabLst>
            </a:pPr>
            <a:r>
              <a:rPr lang="ru-RU" sz="2000" spc="15" dirty="0" smtClean="0">
                <a:latin typeface="Arial"/>
                <a:cs typeface="Arial"/>
              </a:rPr>
              <a:t>Осуществляет подготовку документов </a:t>
            </a:r>
            <a:r>
              <a:rPr lang="ru-RU" sz="2000" spc="15" dirty="0">
                <a:latin typeface="Arial"/>
                <a:cs typeface="Arial"/>
              </a:rPr>
              <a:t>Банку по </a:t>
            </a:r>
            <a:r>
              <a:rPr sz="2000" spc="45" dirty="0" err="1" smtClean="0">
                <a:latin typeface="Arial"/>
                <a:cs typeface="Arial"/>
              </a:rPr>
              <a:t>приобретаемо</a:t>
            </a:r>
            <a:r>
              <a:rPr lang="ru-RU" sz="2000" spc="45" dirty="0" err="1" smtClean="0">
                <a:latin typeface="Arial"/>
                <a:cs typeface="Arial"/>
              </a:rPr>
              <a:t>му</a:t>
            </a:r>
            <a:r>
              <a:rPr sz="2000" spc="-85" dirty="0" smtClean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(</a:t>
            </a:r>
            <a:r>
              <a:rPr sz="2000" spc="15" dirty="0" err="1" smtClean="0">
                <a:latin typeface="Arial"/>
                <a:cs typeface="Arial"/>
              </a:rPr>
              <a:t>строяще</a:t>
            </a:r>
            <a:r>
              <a:rPr lang="ru-RU" sz="2000" spc="15" dirty="0" err="1" smtClean="0">
                <a:latin typeface="Arial"/>
                <a:cs typeface="Arial"/>
              </a:rPr>
              <a:t>муся</a:t>
            </a:r>
            <a:r>
              <a:rPr sz="2000" spc="15" dirty="0" smtClean="0">
                <a:latin typeface="Arial"/>
                <a:cs typeface="Arial"/>
              </a:rPr>
              <a:t>)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85" dirty="0" err="1" smtClean="0">
                <a:latin typeface="Arial"/>
                <a:cs typeface="Arial"/>
              </a:rPr>
              <a:t>жило</a:t>
            </a:r>
            <a:r>
              <a:rPr lang="ru-RU" sz="2000" spc="85" dirty="0" err="1" smtClean="0">
                <a:latin typeface="Arial"/>
                <a:cs typeface="Arial"/>
              </a:rPr>
              <a:t>му</a:t>
            </a:r>
            <a:r>
              <a:rPr sz="2000" spc="85" dirty="0" smtClean="0">
                <a:latin typeface="Arial"/>
                <a:cs typeface="Arial"/>
              </a:rPr>
              <a:t> </a:t>
            </a:r>
            <a:r>
              <a:rPr sz="2000" spc="35" dirty="0" err="1" smtClean="0">
                <a:latin typeface="Arial"/>
                <a:cs typeface="Arial"/>
              </a:rPr>
              <a:t>помещени</a:t>
            </a:r>
            <a:r>
              <a:rPr lang="ru-RU" sz="2000" spc="35" dirty="0" smtClean="0">
                <a:latin typeface="Arial"/>
                <a:cs typeface="Arial"/>
              </a:rPr>
              <a:t>ю</a:t>
            </a:r>
            <a:r>
              <a:rPr sz="2000" spc="3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922019">
              <a:lnSpc>
                <a:spcPct val="100000"/>
              </a:lnSpc>
              <a:spcBef>
                <a:spcPts val="919"/>
              </a:spcBef>
            </a:pPr>
            <a:r>
              <a:rPr sz="2000" spc="25" dirty="0">
                <a:latin typeface="Arial"/>
                <a:cs typeface="Arial"/>
              </a:rPr>
              <a:t>Использование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средств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социальной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выплаты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возможно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на:</a:t>
            </a:r>
            <a:endParaRPr sz="2000" dirty="0">
              <a:latin typeface="Arial"/>
              <a:cs typeface="Arial"/>
            </a:endParaRPr>
          </a:p>
          <a:p>
            <a:pPr marL="1417955" lvl="1" indent="-134620">
              <a:lnSpc>
                <a:spcPct val="100000"/>
              </a:lnSpc>
              <a:spcBef>
                <a:spcPts val="720"/>
              </a:spcBef>
              <a:buChar char="-"/>
              <a:tabLst>
                <a:tab pos="1418590" algn="l"/>
              </a:tabLst>
            </a:pPr>
            <a:r>
              <a:rPr sz="2000" spc="45" dirty="0">
                <a:latin typeface="Arial"/>
                <a:cs typeface="Arial"/>
              </a:rPr>
              <a:t>приобретение </a:t>
            </a:r>
            <a:r>
              <a:rPr sz="2000" spc="65" dirty="0">
                <a:latin typeface="Arial"/>
                <a:cs typeface="Arial"/>
              </a:rPr>
              <a:t>готового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жилья;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0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sz="2000" spc="45" dirty="0">
                <a:latin typeface="Arial"/>
                <a:cs typeface="Arial"/>
              </a:rPr>
              <a:t>приобретение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помещения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этапе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строительства;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0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sz="2000" spc="20" dirty="0">
                <a:latin typeface="Arial"/>
                <a:cs typeface="Arial"/>
              </a:rPr>
              <a:t>строительство </a:t>
            </a:r>
            <a:r>
              <a:rPr sz="2000" spc="45" dirty="0">
                <a:latin typeface="Arial"/>
                <a:cs typeface="Arial"/>
              </a:rPr>
              <a:t>индивидуального </a:t>
            </a:r>
            <a:r>
              <a:rPr sz="2000" spc="85" dirty="0" err="1">
                <a:latin typeface="Arial"/>
                <a:cs typeface="Arial"/>
              </a:rPr>
              <a:t>жилого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lang="ru-RU" sz="2000" spc="-350" dirty="0" smtClean="0">
                <a:latin typeface="Arial"/>
                <a:cs typeface="Arial"/>
              </a:rPr>
              <a:t> </a:t>
            </a:r>
            <a:r>
              <a:rPr sz="2000" spc="30" dirty="0" err="1" smtClean="0">
                <a:latin typeface="Arial"/>
                <a:cs typeface="Arial"/>
              </a:rPr>
              <a:t>дома</a:t>
            </a:r>
            <a:endParaRPr lang="ru-RU" sz="2000" spc="30" dirty="0" smtClean="0">
              <a:latin typeface="Arial"/>
              <a:cs typeface="Arial"/>
            </a:endParaRPr>
          </a:p>
          <a:p>
            <a:pPr marL="1080000" lvl="1">
              <a:lnSpc>
                <a:spcPct val="100000"/>
              </a:lnSpc>
              <a:tabLst>
                <a:tab pos="1420495" algn="l"/>
              </a:tabLst>
            </a:pPr>
            <a:endParaRPr lang="ru-RU" sz="2000" dirty="0" smtClean="0">
              <a:latin typeface="Arial"/>
              <a:cs typeface="Arial"/>
            </a:endParaRPr>
          </a:p>
          <a:p>
            <a:pPr marL="12700" marR="1063625">
              <a:lnSpc>
                <a:spcPts val="2600"/>
              </a:lnSpc>
              <a:spcBef>
                <a:spcPts val="5"/>
              </a:spcBef>
              <a:spcAft>
                <a:spcPts val="600"/>
              </a:spcAft>
            </a:pPr>
            <a:r>
              <a:rPr sz="2300" b="1" spc="20" dirty="0" err="1" smtClean="0">
                <a:solidFill>
                  <a:srgbClr val="FFFFFF"/>
                </a:solidFill>
                <a:latin typeface="Arial"/>
                <a:cs typeface="Arial"/>
              </a:rPr>
              <a:t>Приобретаемое</a:t>
            </a:r>
            <a:r>
              <a:rPr sz="2300" b="1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5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300" b="1" spc="5" dirty="0" err="1" smtClean="0">
                <a:solidFill>
                  <a:srgbClr val="FFFFFF"/>
                </a:solidFill>
                <a:latin typeface="Arial"/>
                <a:cs typeface="Arial"/>
              </a:rPr>
              <a:t>строящееся</a:t>
            </a:r>
            <a:r>
              <a:rPr sz="2300" b="1" spc="5" dirty="0" smtClean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300" b="1" spc="70" dirty="0" err="1" smtClean="0">
                <a:solidFill>
                  <a:srgbClr val="FFFFFF"/>
                </a:solidFill>
                <a:latin typeface="Arial"/>
                <a:cs typeface="Arial"/>
              </a:rPr>
              <a:t>жилое</a:t>
            </a:r>
            <a:r>
              <a:rPr sz="2300" b="1" spc="-4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35" dirty="0" err="1" smtClean="0">
                <a:solidFill>
                  <a:srgbClr val="FFFFFF"/>
                </a:solidFill>
                <a:latin typeface="Arial"/>
                <a:cs typeface="Arial"/>
              </a:rPr>
              <a:t>помещение</a:t>
            </a:r>
            <a:r>
              <a:rPr sz="2300" b="1" spc="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55" dirty="0" err="1" smtClean="0">
                <a:solidFill>
                  <a:srgbClr val="FFFFFF"/>
                </a:solidFill>
                <a:latin typeface="Arial"/>
                <a:cs typeface="Arial"/>
              </a:rPr>
              <a:t>должно</a:t>
            </a:r>
            <a:r>
              <a:rPr sz="2300" b="1" spc="5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3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находиться</a:t>
            </a:r>
            <a:r>
              <a:rPr sz="23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3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20" dirty="0" err="1" smtClean="0">
                <a:solidFill>
                  <a:srgbClr val="FFFFFF"/>
                </a:solidFill>
                <a:latin typeface="Arial"/>
                <a:cs typeface="Arial"/>
              </a:rPr>
              <a:t>территории</a:t>
            </a:r>
            <a:r>
              <a:rPr sz="2300" b="1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5" dirty="0" err="1" smtClean="0">
                <a:solidFill>
                  <a:srgbClr val="FFFFFF"/>
                </a:solidFill>
                <a:latin typeface="Arial"/>
                <a:cs typeface="Arial"/>
              </a:rPr>
              <a:t>Краснодарского</a:t>
            </a:r>
            <a:r>
              <a:rPr sz="2300" b="1" spc="-3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20" dirty="0" err="1" smtClean="0">
                <a:solidFill>
                  <a:srgbClr val="FFFFFF"/>
                </a:solidFill>
                <a:latin typeface="Arial"/>
                <a:cs typeface="Arial"/>
              </a:rPr>
              <a:t>края</a:t>
            </a:r>
            <a:r>
              <a:rPr sz="2300" b="1" spc="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ru-RU" sz="23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>
              <a:lnSpc>
                <a:spcPts val="2200"/>
              </a:lnSpc>
              <a:spcBef>
                <a:spcPts val="5"/>
              </a:spcBef>
            </a:pPr>
            <a:endParaRPr sz="2300" dirty="0" smtClean="0">
              <a:latin typeface="Arial"/>
              <a:cs typeface="Arial"/>
            </a:endParaRPr>
          </a:p>
          <a:p>
            <a:pPr marL="905510" indent="-264160">
              <a:lnSpc>
                <a:spcPct val="100000"/>
              </a:lnSpc>
              <a:spcBef>
                <a:spcPts val="5"/>
              </a:spcBef>
              <a:buAutoNum type="arabicPeriod" startAt="8"/>
              <a:tabLst>
                <a:tab pos="906144" algn="l"/>
              </a:tabLst>
            </a:pPr>
            <a:r>
              <a:rPr sz="2000" spc="25" dirty="0" err="1" smtClean="0">
                <a:latin typeface="Arial"/>
                <a:cs typeface="Arial"/>
              </a:rPr>
              <a:t>Заключает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lang="ru-RU" sz="2000" spc="-70" dirty="0" smtClean="0">
                <a:latin typeface="Arial"/>
                <a:cs typeface="Arial"/>
              </a:rPr>
              <a:t>с</a:t>
            </a:r>
            <a:r>
              <a:rPr lang="ru-RU" sz="2000" spc="-95" dirty="0" smtClean="0">
                <a:latin typeface="Arial"/>
                <a:cs typeface="Arial"/>
              </a:rPr>
              <a:t> </a:t>
            </a:r>
            <a:r>
              <a:rPr lang="ru-RU" sz="2000" spc="20" dirty="0" smtClean="0">
                <a:latin typeface="Arial"/>
                <a:cs typeface="Arial"/>
              </a:rPr>
              <a:t>Банком </a:t>
            </a:r>
            <a:r>
              <a:rPr lang="ru-RU" sz="2000" spc="-95" dirty="0" smtClean="0">
                <a:latin typeface="Arial"/>
                <a:cs typeface="Arial"/>
              </a:rPr>
              <a:t>кредитный </a:t>
            </a:r>
            <a:r>
              <a:rPr sz="2000" spc="60" dirty="0" err="1" smtClean="0">
                <a:latin typeface="Arial"/>
                <a:cs typeface="Arial"/>
              </a:rPr>
              <a:t>договор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ts val="1700"/>
              </a:lnSpc>
              <a:spcBef>
                <a:spcPts val="50"/>
              </a:spcBef>
              <a:buFont typeface="Arial"/>
              <a:buAutoNum type="arabicPeriod" startAt="8"/>
            </a:pPr>
            <a:endParaRPr sz="1800" dirty="0" smtClean="0">
              <a:latin typeface="Times New Roman"/>
              <a:cs typeface="Times New Roman"/>
            </a:endParaRPr>
          </a:p>
          <a:p>
            <a:pPr marL="905510" indent="-264160">
              <a:lnSpc>
                <a:spcPct val="100000"/>
              </a:lnSpc>
              <a:buAutoNum type="arabicPeriod" startAt="8"/>
              <a:tabLst>
                <a:tab pos="906144" algn="l"/>
              </a:tabLst>
            </a:pPr>
            <a:r>
              <a:rPr sz="2000" spc="-25" dirty="0" err="1" smtClean="0">
                <a:latin typeface="Arial"/>
                <a:cs typeface="Arial"/>
              </a:rPr>
              <a:t>Улучшает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свои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65" dirty="0" err="1">
                <a:latin typeface="Arial"/>
                <a:cs typeface="Arial"/>
              </a:rPr>
              <a:t>жилищные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0" dirty="0" err="1" smtClean="0">
                <a:latin typeface="Arial"/>
                <a:cs typeface="Arial"/>
              </a:rPr>
              <a:t>услови</a:t>
            </a:r>
            <a:r>
              <a:rPr lang="ru-RU" sz="2000" spc="20" dirty="0" smtClean="0">
                <a:latin typeface="Arial"/>
                <a:cs typeface="Arial"/>
              </a:rPr>
              <a:t>я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02195" y="2464790"/>
            <a:ext cx="3336925" cy="3668395"/>
          </a:xfrm>
          <a:custGeom>
            <a:avLst/>
            <a:gdLst/>
            <a:ahLst/>
            <a:cxnLst/>
            <a:rect l="l" t="t" r="r" b="b"/>
            <a:pathLst>
              <a:path w="3336925" h="3668395">
                <a:moveTo>
                  <a:pt x="928700" y="0"/>
                </a:moveTo>
                <a:lnTo>
                  <a:pt x="0" y="0"/>
                </a:lnTo>
                <a:lnTo>
                  <a:pt x="0" y="3667899"/>
                </a:lnTo>
                <a:lnTo>
                  <a:pt x="3336886" y="3667899"/>
                </a:lnTo>
                <a:lnTo>
                  <a:pt x="3336886" y="486422"/>
                </a:lnTo>
                <a:lnTo>
                  <a:pt x="1668449" y="486422"/>
                </a:lnTo>
                <a:lnTo>
                  <a:pt x="1611961" y="484850"/>
                </a:lnTo>
                <a:lnTo>
                  <a:pt x="1556623" y="480207"/>
                </a:lnTo>
                <a:lnTo>
                  <a:pt x="1502586" y="472607"/>
                </a:lnTo>
                <a:lnTo>
                  <a:pt x="1449999" y="462162"/>
                </a:lnTo>
                <a:lnTo>
                  <a:pt x="1399014" y="448984"/>
                </a:lnTo>
                <a:lnTo>
                  <a:pt x="1349780" y="433187"/>
                </a:lnTo>
                <a:lnTo>
                  <a:pt x="1302449" y="414883"/>
                </a:lnTo>
                <a:lnTo>
                  <a:pt x="1257170" y="394184"/>
                </a:lnTo>
                <a:lnTo>
                  <a:pt x="1214095" y="371203"/>
                </a:lnTo>
                <a:lnTo>
                  <a:pt x="1173373" y="346052"/>
                </a:lnTo>
                <a:lnTo>
                  <a:pt x="1135155" y="318845"/>
                </a:lnTo>
                <a:lnTo>
                  <a:pt x="1099592" y="289694"/>
                </a:lnTo>
                <a:lnTo>
                  <a:pt x="1066833" y="258711"/>
                </a:lnTo>
                <a:lnTo>
                  <a:pt x="1037030" y="226008"/>
                </a:lnTo>
                <a:lnTo>
                  <a:pt x="1010333" y="191700"/>
                </a:lnTo>
                <a:lnTo>
                  <a:pt x="986892" y="155897"/>
                </a:lnTo>
                <a:lnTo>
                  <a:pt x="966858" y="118713"/>
                </a:lnTo>
                <a:lnTo>
                  <a:pt x="950381" y="80261"/>
                </a:lnTo>
                <a:lnTo>
                  <a:pt x="937611" y="40652"/>
                </a:lnTo>
                <a:lnTo>
                  <a:pt x="928700" y="0"/>
                </a:lnTo>
                <a:close/>
              </a:path>
              <a:path w="3336925" h="3668395">
                <a:moveTo>
                  <a:pt x="3336886" y="0"/>
                </a:moveTo>
                <a:lnTo>
                  <a:pt x="2408186" y="0"/>
                </a:lnTo>
                <a:lnTo>
                  <a:pt x="2399275" y="40652"/>
                </a:lnTo>
                <a:lnTo>
                  <a:pt x="2386506" y="80261"/>
                </a:lnTo>
                <a:lnTo>
                  <a:pt x="2370029" y="118713"/>
                </a:lnTo>
                <a:lnTo>
                  <a:pt x="2349995" y="155897"/>
                </a:lnTo>
                <a:lnTo>
                  <a:pt x="2326555" y="191700"/>
                </a:lnTo>
                <a:lnTo>
                  <a:pt x="2299858" y="226008"/>
                </a:lnTo>
                <a:lnTo>
                  <a:pt x="2270056" y="258711"/>
                </a:lnTo>
                <a:lnTo>
                  <a:pt x="2237298" y="289694"/>
                </a:lnTo>
                <a:lnTo>
                  <a:pt x="2201736" y="318845"/>
                </a:lnTo>
                <a:lnTo>
                  <a:pt x="2163519" y="346052"/>
                </a:lnTo>
                <a:lnTo>
                  <a:pt x="2122798" y="371203"/>
                </a:lnTo>
                <a:lnTo>
                  <a:pt x="2079724" y="394184"/>
                </a:lnTo>
                <a:lnTo>
                  <a:pt x="2034446" y="414883"/>
                </a:lnTo>
                <a:lnTo>
                  <a:pt x="1987116" y="433187"/>
                </a:lnTo>
                <a:lnTo>
                  <a:pt x="1937883" y="448984"/>
                </a:lnTo>
                <a:lnTo>
                  <a:pt x="1886898" y="462162"/>
                </a:lnTo>
                <a:lnTo>
                  <a:pt x="1834312" y="472607"/>
                </a:lnTo>
                <a:lnTo>
                  <a:pt x="1780275" y="480207"/>
                </a:lnTo>
                <a:lnTo>
                  <a:pt x="1724937" y="484850"/>
                </a:lnTo>
                <a:lnTo>
                  <a:pt x="1668449" y="486422"/>
                </a:lnTo>
                <a:lnTo>
                  <a:pt x="3336886" y="486422"/>
                </a:lnTo>
                <a:lnTo>
                  <a:pt x="3336886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0207" y="2464790"/>
            <a:ext cx="3336925" cy="3668395"/>
          </a:xfrm>
          <a:custGeom>
            <a:avLst/>
            <a:gdLst/>
            <a:ahLst/>
            <a:cxnLst/>
            <a:rect l="l" t="t" r="r" b="b"/>
            <a:pathLst>
              <a:path w="3336925" h="3668395">
                <a:moveTo>
                  <a:pt x="928700" y="0"/>
                </a:moveTo>
                <a:lnTo>
                  <a:pt x="0" y="0"/>
                </a:lnTo>
                <a:lnTo>
                  <a:pt x="0" y="3667899"/>
                </a:lnTo>
                <a:lnTo>
                  <a:pt x="3336886" y="3667899"/>
                </a:lnTo>
                <a:lnTo>
                  <a:pt x="3336886" y="486422"/>
                </a:lnTo>
                <a:lnTo>
                  <a:pt x="1668449" y="486422"/>
                </a:lnTo>
                <a:lnTo>
                  <a:pt x="1611961" y="484850"/>
                </a:lnTo>
                <a:lnTo>
                  <a:pt x="1556623" y="480207"/>
                </a:lnTo>
                <a:lnTo>
                  <a:pt x="1502586" y="472607"/>
                </a:lnTo>
                <a:lnTo>
                  <a:pt x="1449999" y="462162"/>
                </a:lnTo>
                <a:lnTo>
                  <a:pt x="1399014" y="448984"/>
                </a:lnTo>
                <a:lnTo>
                  <a:pt x="1349780" y="433187"/>
                </a:lnTo>
                <a:lnTo>
                  <a:pt x="1302449" y="414883"/>
                </a:lnTo>
                <a:lnTo>
                  <a:pt x="1257170" y="394184"/>
                </a:lnTo>
                <a:lnTo>
                  <a:pt x="1214095" y="371203"/>
                </a:lnTo>
                <a:lnTo>
                  <a:pt x="1173373" y="346052"/>
                </a:lnTo>
                <a:lnTo>
                  <a:pt x="1135155" y="318845"/>
                </a:lnTo>
                <a:lnTo>
                  <a:pt x="1099592" y="289694"/>
                </a:lnTo>
                <a:lnTo>
                  <a:pt x="1066833" y="258711"/>
                </a:lnTo>
                <a:lnTo>
                  <a:pt x="1037030" y="226008"/>
                </a:lnTo>
                <a:lnTo>
                  <a:pt x="1010333" y="191700"/>
                </a:lnTo>
                <a:lnTo>
                  <a:pt x="986892" y="155897"/>
                </a:lnTo>
                <a:lnTo>
                  <a:pt x="966858" y="118713"/>
                </a:lnTo>
                <a:lnTo>
                  <a:pt x="950381" y="80261"/>
                </a:lnTo>
                <a:lnTo>
                  <a:pt x="937611" y="40652"/>
                </a:lnTo>
                <a:lnTo>
                  <a:pt x="928700" y="0"/>
                </a:lnTo>
                <a:close/>
              </a:path>
              <a:path w="3336925" h="3668395">
                <a:moveTo>
                  <a:pt x="3336886" y="0"/>
                </a:moveTo>
                <a:lnTo>
                  <a:pt x="2408186" y="0"/>
                </a:lnTo>
                <a:lnTo>
                  <a:pt x="2399275" y="40652"/>
                </a:lnTo>
                <a:lnTo>
                  <a:pt x="2386506" y="80261"/>
                </a:lnTo>
                <a:lnTo>
                  <a:pt x="2370029" y="118713"/>
                </a:lnTo>
                <a:lnTo>
                  <a:pt x="2349995" y="155897"/>
                </a:lnTo>
                <a:lnTo>
                  <a:pt x="2326555" y="191700"/>
                </a:lnTo>
                <a:lnTo>
                  <a:pt x="2299858" y="226008"/>
                </a:lnTo>
                <a:lnTo>
                  <a:pt x="2270056" y="258711"/>
                </a:lnTo>
                <a:lnTo>
                  <a:pt x="2237298" y="289694"/>
                </a:lnTo>
                <a:lnTo>
                  <a:pt x="2201736" y="318845"/>
                </a:lnTo>
                <a:lnTo>
                  <a:pt x="2163519" y="346052"/>
                </a:lnTo>
                <a:lnTo>
                  <a:pt x="2122798" y="371203"/>
                </a:lnTo>
                <a:lnTo>
                  <a:pt x="2079724" y="394184"/>
                </a:lnTo>
                <a:lnTo>
                  <a:pt x="2034446" y="414883"/>
                </a:lnTo>
                <a:lnTo>
                  <a:pt x="1987116" y="433187"/>
                </a:lnTo>
                <a:lnTo>
                  <a:pt x="1937883" y="448984"/>
                </a:lnTo>
                <a:lnTo>
                  <a:pt x="1886898" y="462162"/>
                </a:lnTo>
                <a:lnTo>
                  <a:pt x="1834312" y="472607"/>
                </a:lnTo>
                <a:lnTo>
                  <a:pt x="1780275" y="480207"/>
                </a:lnTo>
                <a:lnTo>
                  <a:pt x="1724937" y="484850"/>
                </a:lnTo>
                <a:lnTo>
                  <a:pt x="1668449" y="486422"/>
                </a:lnTo>
                <a:lnTo>
                  <a:pt x="3336886" y="486422"/>
                </a:lnTo>
                <a:lnTo>
                  <a:pt x="3336886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8218" y="2464790"/>
            <a:ext cx="3336925" cy="3668395"/>
          </a:xfrm>
          <a:custGeom>
            <a:avLst/>
            <a:gdLst/>
            <a:ahLst/>
            <a:cxnLst/>
            <a:rect l="l" t="t" r="r" b="b"/>
            <a:pathLst>
              <a:path w="3336925" h="3668395">
                <a:moveTo>
                  <a:pt x="928700" y="0"/>
                </a:moveTo>
                <a:lnTo>
                  <a:pt x="0" y="0"/>
                </a:lnTo>
                <a:lnTo>
                  <a:pt x="0" y="3667899"/>
                </a:lnTo>
                <a:lnTo>
                  <a:pt x="3336886" y="3667899"/>
                </a:lnTo>
                <a:lnTo>
                  <a:pt x="3336886" y="486422"/>
                </a:lnTo>
                <a:lnTo>
                  <a:pt x="1668437" y="486422"/>
                </a:lnTo>
                <a:lnTo>
                  <a:pt x="1611949" y="484850"/>
                </a:lnTo>
                <a:lnTo>
                  <a:pt x="1556611" y="480207"/>
                </a:lnTo>
                <a:lnTo>
                  <a:pt x="1502574" y="472607"/>
                </a:lnTo>
                <a:lnTo>
                  <a:pt x="1449988" y="462162"/>
                </a:lnTo>
                <a:lnTo>
                  <a:pt x="1399003" y="448984"/>
                </a:lnTo>
                <a:lnTo>
                  <a:pt x="1349770" y="433187"/>
                </a:lnTo>
                <a:lnTo>
                  <a:pt x="1302440" y="414883"/>
                </a:lnTo>
                <a:lnTo>
                  <a:pt x="1257162" y="394184"/>
                </a:lnTo>
                <a:lnTo>
                  <a:pt x="1214088" y="371203"/>
                </a:lnTo>
                <a:lnTo>
                  <a:pt x="1173367" y="346052"/>
                </a:lnTo>
                <a:lnTo>
                  <a:pt x="1135150" y="318845"/>
                </a:lnTo>
                <a:lnTo>
                  <a:pt x="1099587" y="289694"/>
                </a:lnTo>
                <a:lnTo>
                  <a:pt x="1066830" y="258711"/>
                </a:lnTo>
                <a:lnTo>
                  <a:pt x="1037028" y="226008"/>
                </a:lnTo>
                <a:lnTo>
                  <a:pt x="1010331" y="191700"/>
                </a:lnTo>
                <a:lnTo>
                  <a:pt x="986891" y="155897"/>
                </a:lnTo>
                <a:lnTo>
                  <a:pt x="966857" y="118713"/>
                </a:lnTo>
                <a:lnTo>
                  <a:pt x="950380" y="80261"/>
                </a:lnTo>
                <a:lnTo>
                  <a:pt x="937611" y="40652"/>
                </a:lnTo>
                <a:lnTo>
                  <a:pt x="928700" y="0"/>
                </a:lnTo>
                <a:close/>
              </a:path>
              <a:path w="3336925" h="3668395">
                <a:moveTo>
                  <a:pt x="3336886" y="0"/>
                </a:moveTo>
                <a:lnTo>
                  <a:pt x="2408186" y="0"/>
                </a:lnTo>
                <a:lnTo>
                  <a:pt x="2399275" y="40652"/>
                </a:lnTo>
                <a:lnTo>
                  <a:pt x="2386505" y="80261"/>
                </a:lnTo>
                <a:lnTo>
                  <a:pt x="2370028" y="118713"/>
                </a:lnTo>
                <a:lnTo>
                  <a:pt x="2349994" y="155897"/>
                </a:lnTo>
                <a:lnTo>
                  <a:pt x="2326553" y="191700"/>
                </a:lnTo>
                <a:lnTo>
                  <a:pt x="2299856" y="226008"/>
                </a:lnTo>
                <a:lnTo>
                  <a:pt x="2270052" y="258711"/>
                </a:lnTo>
                <a:lnTo>
                  <a:pt x="2237294" y="289694"/>
                </a:lnTo>
                <a:lnTo>
                  <a:pt x="2201731" y="318845"/>
                </a:lnTo>
                <a:lnTo>
                  <a:pt x="2163513" y="346052"/>
                </a:lnTo>
                <a:lnTo>
                  <a:pt x="2122791" y="371203"/>
                </a:lnTo>
                <a:lnTo>
                  <a:pt x="2079715" y="394184"/>
                </a:lnTo>
                <a:lnTo>
                  <a:pt x="2034437" y="414883"/>
                </a:lnTo>
                <a:lnTo>
                  <a:pt x="1987106" y="433187"/>
                </a:lnTo>
                <a:lnTo>
                  <a:pt x="1937872" y="448984"/>
                </a:lnTo>
                <a:lnTo>
                  <a:pt x="1886887" y="462162"/>
                </a:lnTo>
                <a:lnTo>
                  <a:pt x="1834300" y="472607"/>
                </a:lnTo>
                <a:lnTo>
                  <a:pt x="1780263" y="480207"/>
                </a:lnTo>
                <a:lnTo>
                  <a:pt x="1724925" y="484850"/>
                </a:lnTo>
                <a:lnTo>
                  <a:pt x="1668437" y="486422"/>
                </a:lnTo>
                <a:lnTo>
                  <a:pt x="3336886" y="486422"/>
                </a:lnTo>
                <a:lnTo>
                  <a:pt x="3336886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4234" y="3234232"/>
            <a:ext cx="2970553" cy="1647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-8255" algn="ctr">
              <a:lnSpc>
                <a:spcPct val="140500"/>
              </a:lnSpc>
              <a:spcBef>
                <a:spcPts val="125"/>
              </a:spcBef>
            </a:pPr>
            <a:r>
              <a:rPr sz="2000" b="1" spc="5" dirty="0">
                <a:latin typeface="Arial"/>
                <a:cs typeface="Arial"/>
              </a:rPr>
              <a:t>срок </a:t>
            </a:r>
            <a:r>
              <a:rPr sz="2000" b="1" spc="50" dirty="0">
                <a:latin typeface="Arial"/>
                <a:cs typeface="Arial"/>
              </a:rPr>
              <a:t>кредита </a:t>
            </a:r>
            <a:r>
              <a:rPr sz="2000" b="1" spc="-114" dirty="0">
                <a:latin typeface="Arial"/>
                <a:cs typeface="Arial"/>
              </a:rPr>
              <a:t>– </a:t>
            </a:r>
            <a:r>
              <a:rPr sz="2000" b="1" spc="-114" dirty="0" smtClean="0">
                <a:latin typeface="Arial"/>
                <a:cs typeface="Arial"/>
              </a:rPr>
              <a:t> </a:t>
            </a:r>
            <a:endParaRPr lang="ru-RU" sz="2000" b="1" spc="-114" dirty="0" smtClean="0">
              <a:latin typeface="Arial"/>
              <a:cs typeface="Arial"/>
            </a:endParaRPr>
          </a:p>
          <a:p>
            <a:pPr marL="12065" marR="5080" indent="-8255" algn="ctr">
              <a:lnSpc>
                <a:spcPct val="140500"/>
              </a:lnSpc>
              <a:spcBef>
                <a:spcPts val="125"/>
              </a:spcBef>
            </a:pPr>
            <a:r>
              <a:rPr lang="ru-RU" sz="1800" spc="15" dirty="0" smtClean="0">
                <a:latin typeface="Arial"/>
                <a:cs typeface="Arial"/>
              </a:rPr>
              <a:t>не зависит от срока накопления</a:t>
            </a:r>
          </a:p>
          <a:p>
            <a:pPr marL="12065" marR="5080" indent="-8255" algn="ctr">
              <a:lnSpc>
                <a:spcPct val="140500"/>
              </a:lnSpc>
              <a:spcBef>
                <a:spcPts val="125"/>
              </a:spcBef>
            </a:pPr>
            <a:r>
              <a:rPr lang="ru-RU" spc="15" dirty="0" smtClean="0">
                <a:latin typeface="Arial"/>
                <a:cs typeface="Arial"/>
              </a:rPr>
              <a:t>(по условиям Банка)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0097" y="3234232"/>
            <a:ext cx="2761615" cy="2619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0325" marR="114300" algn="ctr">
              <a:lnSpc>
                <a:spcPct val="140500"/>
              </a:lnSpc>
              <a:spcBef>
                <a:spcPts val="125"/>
              </a:spcBef>
            </a:pPr>
            <a:r>
              <a:rPr sz="2000" b="1" spc="5" dirty="0">
                <a:latin typeface="Arial"/>
                <a:cs typeface="Arial"/>
              </a:rPr>
              <a:t>процентная </a:t>
            </a:r>
            <a:r>
              <a:rPr sz="2000" b="1" spc="10" dirty="0">
                <a:latin typeface="Arial"/>
                <a:cs typeface="Arial"/>
              </a:rPr>
              <a:t>ставка</a:t>
            </a:r>
            <a:r>
              <a:rPr sz="2000" b="1" spc="-245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–  </a:t>
            </a:r>
            <a:r>
              <a:rPr lang="ru-RU" sz="2000" spc="-114" dirty="0" smtClean="0">
                <a:latin typeface="Arial"/>
                <a:cs typeface="Arial"/>
              </a:rPr>
              <a:t>устанавливается Банком после окончания накопительного периода.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1528" y="3245637"/>
            <a:ext cx="3021330" cy="19723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140500"/>
              </a:lnSpc>
              <a:spcBef>
                <a:spcPts val="165"/>
              </a:spcBef>
            </a:pPr>
            <a:r>
              <a:rPr sz="1800" spc="40" dirty="0">
                <a:latin typeface="Arial"/>
                <a:cs typeface="Arial"/>
              </a:rPr>
              <a:t>возможность  </a:t>
            </a:r>
            <a:r>
              <a:rPr sz="1800" spc="30" dirty="0">
                <a:latin typeface="Arial"/>
                <a:cs typeface="Arial"/>
              </a:rPr>
              <a:t>использования  </a:t>
            </a:r>
            <a:r>
              <a:rPr sz="2000" b="1" spc="10" dirty="0">
                <a:latin typeface="Arial"/>
                <a:cs typeface="Arial"/>
              </a:rPr>
              <a:t>материнского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20" dirty="0" err="1">
                <a:latin typeface="Arial"/>
                <a:cs typeface="Arial"/>
              </a:rPr>
              <a:t>капитала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1800" spc="30" dirty="0" smtClean="0">
                <a:latin typeface="Arial"/>
                <a:cs typeface="Arial"/>
              </a:rPr>
              <a:t>в </a:t>
            </a:r>
            <a:r>
              <a:rPr sz="1800" spc="15" dirty="0">
                <a:latin typeface="Arial"/>
                <a:cs typeface="Arial"/>
              </a:rPr>
              <a:t>качестве  </a:t>
            </a:r>
            <a:r>
              <a:rPr sz="1800" spc="30" dirty="0">
                <a:latin typeface="Arial"/>
                <a:cs typeface="Arial"/>
              </a:rPr>
              <a:t>первоначального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взноса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8174" y="1977491"/>
            <a:ext cx="709930" cy="709930"/>
          </a:xfrm>
          <a:custGeom>
            <a:avLst/>
            <a:gdLst/>
            <a:ahLst/>
            <a:cxnLst/>
            <a:rect l="l" t="t" r="r" b="b"/>
            <a:pathLst>
              <a:path w="709930" h="709930">
                <a:moveTo>
                  <a:pt x="709434" y="354723"/>
                </a:moveTo>
                <a:lnTo>
                  <a:pt x="706196" y="402857"/>
                </a:lnTo>
                <a:lnTo>
                  <a:pt x="696764" y="449023"/>
                </a:lnTo>
                <a:lnTo>
                  <a:pt x="681560" y="492798"/>
                </a:lnTo>
                <a:lnTo>
                  <a:pt x="661007" y="533760"/>
                </a:lnTo>
                <a:lnTo>
                  <a:pt x="635527" y="571485"/>
                </a:lnTo>
                <a:lnTo>
                  <a:pt x="605543" y="605551"/>
                </a:lnTo>
                <a:lnTo>
                  <a:pt x="571478" y="635536"/>
                </a:lnTo>
                <a:lnTo>
                  <a:pt x="533753" y="661017"/>
                </a:lnTo>
                <a:lnTo>
                  <a:pt x="492791" y="681571"/>
                </a:lnTo>
                <a:lnTo>
                  <a:pt x="449015" y="696776"/>
                </a:lnTo>
                <a:lnTo>
                  <a:pt x="402847" y="706209"/>
                </a:lnTo>
                <a:lnTo>
                  <a:pt x="354710" y="709447"/>
                </a:lnTo>
                <a:lnTo>
                  <a:pt x="306579" y="706209"/>
                </a:lnTo>
                <a:lnTo>
                  <a:pt x="260416" y="696776"/>
                </a:lnTo>
                <a:lnTo>
                  <a:pt x="216643" y="681571"/>
                </a:lnTo>
                <a:lnTo>
                  <a:pt x="175683" y="661017"/>
                </a:lnTo>
                <a:lnTo>
                  <a:pt x="137959" y="635536"/>
                </a:lnTo>
                <a:lnTo>
                  <a:pt x="103893" y="605551"/>
                </a:lnTo>
                <a:lnTo>
                  <a:pt x="73909" y="571485"/>
                </a:lnTo>
                <a:lnTo>
                  <a:pt x="48429" y="533760"/>
                </a:lnTo>
                <a:lnTo>
                  <a:pt x="27875" y="492798"/>
                </a:lnTo>
                <a:lnTo>
                  <a:pt x="12670" y="449023"/>
                </a:lnTo>
                <a:lnTo>
                  <a:pt x="3238" y="402857"/>
                </a:lnTo>
                <a:lnTo>
                  <a:pt x="0" y="354723"/>
                </a:lnTo>
                <a:lnTo>
                  <a:pt x="3238" y="306592"/>
                </a:lnTo>
                <a:lnTo>
                  <a:pt x="12670" y="260427"/>
                </a:lnTo>
                <a:lnTo>
                  <a:pt x="27875" y="216653"/>
                </a:lnTo>
                <a:lnTo>
                  <a:pt x="48429" y="175692"/>
                </a:lnTo>
                <a:lnTo>
                  <a:pt x="73909" y="137967"/>
                </a:lnTo>
                <a:lnTo>
                  <a:pt x="103893" y="103900"/>
                </a:lnTo>
                <a:lnTo>
                  <a:pt x="137959" y="73914"/>
                </a:lnTo>
                <a:lnTo>
                  <a:pt x="175683" y="48432"/>
                </a:lnTo>
                <a:lnTo>
                  <a:pt x="216643" y="27877"/>
                </a:lnTo>
                <a:lnTo>
                  <a:pt x="260416" y="12671"/>
                </a:lnTo>
                <a:lnTo>
                  <a:pt x="306579" y="3238"/>
                </a:lnTo>
                <a:lnTo>
                  <a:pt x="354710" y="0"/>
                </a:lnTo>
                <a:lnTo>
                  <a:pt x="402847" y="3238"/>
                </a:lnTo>
                <a:lnTo>
                  <a:pt x="449015" y="12671"/>
                </a:lnTo>
                <a:lnTo>
                  <a:pt x="492791" y="27877"/>
                </a:lnTo>
                <a:lnTo>
                  <a:pt x="533753" y="48432"/>
                </a:lnTo>
                <a:lnTo>
                  <a:pt x="571478" y="73914"/>
                </a:lnTo>
                <a:lnTo>
                  <a:pt x="605543" y="103900"/>
                </a:lnTo>
                <a:lnTo>
                  <a:pt x="635527" y="137967"/>
                </a:lnTo>
                <a:lnTo>
                  <a:pt x="661007" y="175692"/>
                </a:lnTo>
                <a:lnTo>
                  <a:pt x="681560" y="216653"/>
                </a:lnTo>
                <a:lnTo>
                  <a:pt x="696764" y="260427"/>
                </a:lnTo>
                <a:lnTo>
                  <a:pt x="706196" y="306592"/>
                </a:lnTo>
                <a:lnTo>
                  <a:pt x="709434" y="354723"/>
                </a:lnTo>
                <a:close/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885" y="2074252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257962"/>
                </a:moveTo>
                <a:lnTo>
                  <a:pt x="0" y="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1646" y="233221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161239" y="0"/>
                </a:moveTo>
                <a:lnTo>
                  <a:pt x="0" y="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4290" y="259603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90919" y="0"/>
                </a:moveTo>
                <a:lnTo>
                  <a:pt x="0" y="90906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0573" y="259603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0919" y="90906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4130" y="1896878"/>
            <a:ext cx="241858" cy="241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9793" y="1896878"/>
            <a:ext cx="241858" cy="241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8761" y="1910016"/>
            <a:ext cx="334645" cy="374015"/>
          </a:xfrm>
          <a:custGeom>
            <a:avLst/>
            <a:gdLst/>
            <a:ahLst/>
            <a:cxnLst/>
            <a:rect l="l" t="t" r="r" b="b"/>
            <a:pathLst>
              <a:path w="334645" h="374014">
                <a:moveTo>
                  <a:pt x="291401" y="0"/>
                </a:moveTo>
                <a:lnTo>
                  <a:pt x="258368" y="0"/>
                </a:lnTo>
                <a:lnTo>
                  <a:pt x="256247" y="1600"/>
                </a:lnTo>
                <a:lnTo>
                  <a:pt x="254114" y="5333"/>
                </a:lnTo>
                <a:lnTo>
                  <a:pt x="43688" y="368655"/>
                </a:lnTo>
                <a:lnTo>
                  <a:pt x="42087" y="371322"/>
                </a:lnTo>
                <a:lnTo>
                  <a:pt x="43688" y="373989"/>
                </a:lnTo>
                <a:lnTo>
                  <a:pt x="76174" y="373989"/>
                </a:lnTo>
                <a:lnTo>
                  <a:pt x="78320" y="372389"/>
                </a:lnTo>
                <a:lnTo>
                  <a:pt x="80441" y="368655"/>
                </a:lnTo>
                <a:lnTo>
                  <a:pt x="290880" y="5333"/>
                </a:lnTo>
                <a:lnTo>
                  <a:pt x="292468" y="2666"/>
                </a:lnTo>
                <a:lnTo>
                  <a:pt x="291401" y="0"/>
                </a:lnTo>
                <a:close/>
              </a:path>
              <a:path w="334645" h="374014">
                <a:moveTo>
                  <a:pt x="269036" y="182206"/>
                </a:moveTo>
                <a:lnTo>
                  <a:pt x="230212" y="193325"/>
                </a:lnTo>
                <a:lnTo>
                  <a:pt x="205755" y="230586"/>
                </a:lnTo>
                <a:lnTo>
                  <a:pt x="203504" y="277558"/>
                </a:lnTo>
                <a:lnTo>
                  <a:pt x="203721" y="300806"/>
                </a:lnTo>
                <a:lnTo>
                  <a:pt x="216673" y="348871"/>
                </a:lnTo>
                <a:lnTo>
                  <a:pt x="269036" y="372922"/>
                </a:lnTo>
                <a:lnTo>
                  <a:pt x="290221" y="370033"/>
                </a:lnTo>
                <a:lnTo>
                  <a:pt x="307859" y="361799"/>
                </a:lnTo>
                <a:lnTo>
                  <a:pt x="321398" y="348871"/>
                </a:lnTo>
                <a:lnTo>
                  <a:pt x="324986" y="342023"/>
                </a:lnTo>
                <a:lnTo>
                  <a:pt x="269036" y="342023"/>
                </a:lnTo>
                <a:lnTo>
                  <a:pt x="259293" y="340832"/>
                </a:lnTo>
                <a:lnTo>
                  <a:pt x="237783" y="297898"/>
                </a:lnTo>
                <a:lnTo>
                  <a:pt x="237591" y="277558"/>
                </a:lnTo>
                <a:lnTo>
                  <a:pt x="237783" y="257218"/>
                </a:lnTo>
                <a:lnTo>
                  <a:pt x="251047" y="217835"/>
                </a:lnTo>
                <a:lnTo>
                  <a:pt x="269036" y="213105"/>
                </a:lnTo>
                <a:lnTo>
                  <a:pt x="324987" y="213105"/>
                </a:lnTo>
                <a:lnTo>
                  <a:pt x="321398" y="206252"/>
                </a:lnTo>
                <a:lnTo>
                  <a:pt x="307859" y="193325"/>
                </a:lnTo>
                <a:lnTo>
                  <a:pt x="290221" y="185094"/>
                </a:lnTo>
                <a:lnTo>
                  <a:pt x="269036" y="182206"/>
                </a:lnTo>
                <a:close/>
              </a:path>
              <a:path w="334645" h="374014">
                <a:moveTo>
                  <a:pt x="324987" y="213105"/>
                </a:moveTo>
                <a:lnTo>
                  <a:pt x="269036" y="213105"/>
                </a:lnTo>
                <a:lnTo>
                  <a:pt x="278778" y="214297"/>
                </a:lnTo>
                <a:lnTo>
                  <a:pt x="287020" y="217835"/>
                </a:lnTo>
                <a:lnTo>
                  <a:pt x="300266" y="257218"/>
                </a:lnTo>
                <a:lnTo>
                  <a:pt x="300456" y="277558"/>
                </a:lnTo>
                <a:lnTo>
                  <a:pt x="300266" y="297898"/>
                </a:lnTo>
                <a:lnTo>
                  <a:pt x="287020" y="337291"/>
                </a:lnTo>
                <a:lnTo>
                  <a:pt x="269036" y="342023"/>
                </a:lnTo>
                <a:lnTo>
                  <a:pt x="324986" y="342023"/>
                </a:lnTo>
                <a:lnTo>
                  <a:pt x="334339" y="300806"/>
                </a:lnTo>
                <a:lnTo>
                  <a:pt x="334556" y="277558"/>
                </a:lnTo>
                <a:lnTo>
                  <a:pt x="334339" y="254304"/>
                </a:lnTo>
                <a:lnTo>
                  <a:pt x="333622" y="239796"/>
                </a:lnTo>
                <a:lnTo>
                  <a:pt x="332305" y="230586"/>
                </a:lnTo>
                <a:lnTo>
                  <a:pt x="330288" y="223227"/>
                </a:lnTo>
                <a:lnTo>
                  <a:pt x="324987" y="213105"/>
                </a:lnTo>
                <a:close/>
              </a:path>
              <a:path w="334645" h="374014">
                <a:moveTo>
                  <a:pt x="65532" y="1600"/>
                </a:moveTo>
                <a:lnTo>
                  <a:pt x="26706" y="12725"/>
                </a:lnTo>
                <a:lnTo>
                  <a:pt x="2250" y="49999"/>
                </a:lnTo>
                <a:lnTo>
                  <a:pt x="0" y="96964"/>
                </a:lnTo>
                <a:lnTo>
                  <a:pt x="218" y="120212"/>
                </a:lnTo>
                <a:lnTo>
                  <a:pt x="13159" y="168272"/>
                </a:lnTo>
                <a:lnTo>
                  <a:pt x="65532" y="192328"/>
                </a:lnTo>
                <a:lnTo>
                  <a:pt x="86711" y="189439"/>
                </a:lnTo>
                <a:lnTo>
                  <a:pt x="104349" y="181203"/>
                </a:lnTo>
                <a:lnTo>
                  <a:pt x="117892" y="168272"/>
                </a:lnTo>
                <a:lnTo>
                  <a:pt x="121475" y="161429"/>
                </a:lnTo>
                <a:lnTo>
                  <a:pt x="65532" y="161429"/>
                </a:lnTo>
                <a:lnTo>
                  <a:pt x="55790" y="160238"/>
                </a:lnTo>
                <a:lnTo>
                  <a:pt x="34280" y="117311"/>
                </a:lnTo>
                <a:lnTo>
                  <a:pt x="34086" y="96964"/>
                </a:lnTo>
                <a:lnTo>
                  <a:pt x="34280" y="76624"/>
                </a:lnTo>
                <a:lnTo>
                  <a:pt x="47548" y="37231"/>
                </a:lnTo>
                <a:lnTo>
                  <a:pt x="65532" y="32499"/>
                </a:lnTo>
                <a:lnTo>
                  <a:pt x="121475" y="32499"/>
                </a:lnTo>
                <a:lnTo>
                  <a:pt x="117892" y="25656"/>
                </a:lnTo>
                <a:lnTo>
                  <a:pt x="104349" y="12725"/>
                </a:lnTo>
                <a:lnTo>
                  <a:pt x="86711" y="4489"/>
                </a:lnTo>
                <a:lnTo>
                  <a:pt x="65532" y="1600"/>
                </a:lnTo>
                <a:close/>
              </a:path>
              <a:path w="334645" h="374014">
                <a:moveTo>
                  <a:pt x="121475" y="32499"/>
                </a:moveTo>
                <a:lnTo>
                  <a:pt x="65532" y="32499"/>
                </a:lnTo>
                <a:lnTo>
                  <a:pt x="75266" y="33690"/>
                </a:lnTo>
                <a:lnTo>
                  <a:pt x="83504" y="37231"/>
                </a:lnTo>
                <a:lnTo>
                  <a:pt x="96770" y="76624"/>
                </a:lnTo>
                <a:lnTo>
                  <a:pt x="96964" y="96964"/>
                </a:lnTo>
                <a:lnTo>
                  <a:pt x="96770" y="117311"/>
                </a:lnTo>
                <a:lnTo>
                  <a:pt x="83504" y="156698"/>
                </a:lnTo>
                <a:lnTo>
                  <a:pt x="65532" y="161429"/>
                </a:lnTo>
                <a:lnTo>
                  <a:pt x="121475" y="161429"/>
                </a:lnTo>
                <a:lnTo>
                  <a:pt x="130845" y="120212"/>
                </a:lnTo>
                <a:lnTo>
                  <a:pt x="131064" y="96964"/>
                </a:lnTo>
                <a:lnTo>
                  <a:pt x="130845" y="73718"/>
                </a:lnTo>
                <a:lnTo>
                  <a:pt x="130124" y="59212"/>
                </a:lnTo>
                <a:lnTo>
                  <a:pt x="128803" y="49999"/>
                </a:lnTo>
                <a:lnTo>
                  <a:pt x="126784" y="42633"/>
                </a:lnTo>
                <a:lnTo>
                  <a:pt x="121475" y="32499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1997" y="2375781"/>
            <a:ext cx="640715" cy="299085"/>
          </a:xfrm>
          <a:custGeom>
            <a:avLst/>
            <a:gdLst/>
            <a:ahLst/>
            <a:cxnLst/>
            <a:rect l="l" t="t" r="r" b="b"/>
            <a:pathLst>
              <a:path w="640715" h="299085">
                <a:moveTo>
                  <a:pt x="0" y="242933"/>
                </a:moveTo>
                <a:lnTo>
                  <a:pt x="40462" y="216530"/>
                </a:lnTo>
                <a:lnTo>
                  <a:pt x="55797" y="208111"/>
                </a:lnTo>
                <a:lnTo>
                  <a:pt x="69873" y="204654"/>
                </a:lnTo>
                <a:lnTo>
                  <a:pt x="85176" y="206680"/>
                </a:lnTo>
                <a:lnTo>
                  <a:pt x="104190" y="214714"/>
                </a:lnTo>
                <a:lnTo>
                  <a:pt x="134170" y="230267"/>
                </a:lnTo>
                <a:lnTo>
                  <a:pt x="174437" y="251167"/>
                </a:lnTo>
                <a:lnTo>
                  <a:pt x="213490" y="271322"/>
                </a:lnTo>
                <a:lnTo>
                  <a:pt x="239826" y="284640"/>
                </a:lnTo>
                <a:lnTo>
                  <a:pt x="283006" y="298466"/>
                </a:lnTo>
                <a:lnTo>
                  <a:pt x="315898" y="296092"/>
                </a:lnTo>
                <a:lnTo>
                  <a:pt x="366318" y="269501"/>
                </a:lnTo>
                <a:lnTo>
                  <a:pt x="436315" y="224561"/>
                </a:lnTo>
                <a:lnTo>
                  <a:pt x="489253" y="189664"/>
                </a:lnTo>
                <a:lnTo>
                  <a:pt x="541609" y="154883"/>
                </a:lnTo>
                <a:lnTo>
                  <a:pt x="583980" y="126517"/>
                </a:lnTo>
                <a:lnTo>
                  <a:pt x="626567" y="94019"/>
                </a:lnTo>
                <a:lnTo>
                  <a:pt x="640250" y="61554"/>
                </a:lnTo>
                <a:lnTo>
                  <a:pt x="633920" y="46743"/>
                </a:lnTo>
                <a:lnTo>
                  <a:pt x="623035" y="37615"/>
                </a:lnTo>
                <a:lnTo>
                  <a:pt x="605978" y="33628"/>
                </a:lnTo>
                <a:lnTo>
                  <a:pt x="581633" y="37846"/>
                </a:lnTo>
                <a:lnTo>
                  <a:pt x="548881" y="53335"/>
                </a:lnTo>
                <a:lnTo>
                  <a:pt x="550469" y="39066"/>
                </a:lnTo>
                <a:lnTo>
                  <a:pt x="548043" y="27625"/>
                </a:lnTo>
                <a:lnTo>
                  <a:pt x="541187" y="19368"/>
                </a:lnTo>
                <a:lnTo>
                  <a:pt x="529488" y="14651"/>
                </a:lnTo>
                <a:lnTo>
                  <a:pt x="515390" y="13976"/>
                </a:lnTo>
                <a:lnTo>
                  <a:pt x="499130" y="16903"/>
                </a:lnTo>
                <a:lnTo>
                  <a:pt x="481844" y="23371"/>
                </a:lnTo>
                <a:lnTo>
                  <a:pt x="464667" y="33320"/>
                </a:lnTo>
                <a:lnTo>
                  <a:pt x="461294" y="8517"/>
                </a:lnTo>
                <a:lnTo>
                  <a:pt x="441256" y="0"/>
                </a:lnTo>
                <a:lnTo>
                  <a:pt x="414248" y="3043"/>
                </a:lnTo>
                <a:lnTo>
                  <a:pt x="389966" y="12923"/>
                </a:lnTo>
                <a:lnTo>
                  <a:pt x="363745" y="29017"/>
                </a:lnTo>
                <a:lnTo>
                  <a:pt x="328745" y="50925"/>
                </a:lnTo>
                <a:lnTo>
                  <a:pt x="298108" y="70238"/>
                </a:lnTo>
                <a:lnTo>
                  <a:pt x="284975" y="78544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2609" y="2374938"/>
            <a:ext cx="495300" cy="165100"/>
          </a:xfrm>
          <a:custGeom>
            <a:avLst/>
            <a:gdLst/>
            <a:ahLst/>
            <a:cxnLst/>
            <a:rect l="l" t="t" r="r" b="b"/>
            <a:pathLst>
              <a:path w="495300" h="165100">
                <a:moveTo>
                  <a:pt x="254990" y="149999"/>
                </a:moveTo>
                <a:lnTo>
                  <a:pt x="286004" y="158670"/>
                </a:lnTo>
                <a:lnTo>
                  <a:pt x="306028" y="163123"/>
                </a:lnTo>
                <a:lnTo>
                  <a:pt x="323781" y="164764"/>
                </a:lnTo>
                <a:lnTo>
                  <a:pt x="347979" y="164998"/>
                </a:lnTo>
                <a:lnTo>
                  <a:pt x="434987" y="164998"/>
                </a:lnTo>
                <a:lnTo>
                  <a:pt x="460202" y="162805"/>
                </a:lnTo>
                <a:lnTo>
                  <a:pt x="479061" y="156025"/>
                </a:lnTo>
                <a:lnTo>
                  <a:pt x="490878" y="144360"/>
                </a:lnTo>
                <a:lnTo>
                  <a:pt x="494969" y="127507"/>
                </a:lnTo>
                <a:lnTo>
                  <a:pt x="491025" y="111578"/>
                </a:lnTo>
                <a:lnTo>
                  <a:pt x="479451" y="99801"/>
                </a:lnTo>
                <a:lnTo>
                  <a:pt x="460642" y="92498"/>
                </a:lnTo>
                <a:lnTo>
                  <a:pt x="434987" y="89992"/>
                </a:lnTo>
                <a:lnTo>
                  <a:pt x="403529" y="87078"/>
                </a:lnTo>
                <a:lnTo>
                  <a:pt x="367263" y="79778"/>
                </a:lnTo>
                <a:lnTo>
                  <a:pt x="333908" y="70254"/>
                </a:lnTo>
                <a:lnTo>
                  <a:pt x="311188" y="60667"/>
                </a:lnTo>
                <a:lnTo>
                  <a:pt x="294170" y="45080"/>
                </a:lnTo>
                <a:lnTo>
                  <a:pt x="273551" y="24904"/>
                </a:lnTo>
                <a:lnTo>
                  <a:pt x="240693" y="7443"/>
                </a:lnTo>
                <a:lnTo>
                  <a:pt x="186956" y="0"/>
                </a:lnTo>
                <a:lnTo>
                  <a:pt x="160938" y="1521"/>
                </a:lnTo>
                <a:lnTo>
                  <a:pt x="141373" y="5529"/>
                </a:lnTo>
                <a:lnTo>
                  <a:pt x="75598" y="31953"/>
                </a:lnTo>
                <a:lnTo>
                  <a:pt x="39874" y="48129"/>
                </a:lnTo>
                <a:lnTo>
                  <a:pt x="11537" y="61376"/>
                </a:lnTo>
                <a:lnTo>
                  <a:pt x="0" y="66865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5019" y="2434348"/>
            <a:ext cx="146050" cy="98425"/>
          </a:xfrm>
          <a:custGeom>
            <a:avLst/>
            <a:gdLst/>
            <a:ahLst/>
            <a:cxnLst/>
            <a:rect l="l" t="t" r="r" b="b"/>
            <a:pathLst>
              <a:path w="146050" h="98425">
                <a:moveTo>
                  <a:pt x="145643" y="0"/>
                </a:moveTo>
                <a:lnTo>
                  <a:pt x="0" y="9798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3124" y="2409342"/>
            <a:ext cx="83820" cy="57785"/>
          </a:xfrm>
          <a:custGeom>
            <a:avLst/>
            <a:gdLst/>
            <a:ahLst/>
            <a:cxnLst/>
            <a:rect l="l" t="t" r="r" b="b"/>
            <a:pathLst>
              <a:path w="83820" h="57785">
                <a:moveTo>
                  <a:pt x="83540" y="0"/>
                </a:moveTo>
                <a:lnTo>
                  <a:pt x="0" y="57569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99351" y="2541835"/>
            <a:ext cx="161226" cy="161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89738" y="2541835"/>
            <a:ext cx="161239" cy="161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73602" y="2396718"/>
            <a:ext cx="387350" cy="177800"/>
          </a:xfrm>
          <a:custGeom>
            <a:avLst/>
            <a:gdLst/>
            <a:ahLst/>
            <a:cxnLst/>
            <a:rect l="l" t="t" r="r" b="b"/>
            <a:pathLst>
              <a:path w="387350" h="177800">
                <a:moveTo>
                  <a:pt x="386969" y="0"/>
                </a:moveTo>
                <a:lnTo>
                  <a:pt x="380058" y="47145"/>
                </a:lnTo>
                <a:lnTo>
                  <a:pt x="360555" y="89511"/>
                </a:lnTo>
                <a:lnTo>
                  <a:pt x="330304" y="125406"/>
                </a:lnTo>
                <a:lnTo>
                  <a:pt x="291148" y="153139"/>
                </a:lnTo>
                <a:lnTo>
                  <a:pt x="244931" y="171019"/>
                </a:lnTo>
                <a:lnTo>
                  <a:pt x="193497" y="177355"/>
                </a:lnTo>
                <a:lnTo>
                  <a:pt x="142060" y="171019"/>
                </a:lnTo>
                <a:lnTo>
                  <a:pt x="95838" y="153139"/>
                </a:lnTo>
                <a:lnTo>
                  <a:pt x="56676" y="125406"/>
                </a:lnTo>
                <a:lnTo>
                  <a:pt x="26419" y="89511"/>
                </a:lnTo>
                <a:lnTo>
                  <a:pt x="6912" y="47145"/>
                </a:lnTo>
                <a:lnTo>
                  <a:pt x="0" y="0"/>
                </a:lnTo>
                <a:lnTo>
                  <a:pt x="386969" y="0"/>
                </a:lnTo>
                <a:close/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18725" y="2219350"/>
            <a:ext cx="241935" cy="177800"/>
          </a:xfrm>
          <a:custGeom>
            <a:avLst/>
            <a:gdLst/>
            <a:ahLst/>
            <a:cxnLst/>
            <a:rect l="l" t="t" r="r" b="b"/>
            <a:pathLst>
              <a:path w="241934" h="177800">
                <a:moveTo>
                  <a:pt x="0" y="177368"/>
                </a:moveTo>
                <a:lnTo>
                  <a:pt x="89293" y="0"/>
                </a:lnTo>
                <a:lnTo>
                  <a:pt x="139106" y="18829"/>
                </a:lnTo>
                <a:lnTo>
                  <a:pt x="181182" y="47698"/>
                </a:lnTo>
                <a:lnTo>
                  <a:pt x="213608" y="84891"/>
                </a:lnTo>
                <a:lnTo>
                  <a:pt x="234467" y="128686"/>
                </a:lnTo>
                <a:lnTo>
                  <a:pt x="241846" y="177368"/>
                </a:lnTo>
                <a:lnTo>
                  <a:pt x="0" y="177368"/>
                </a:lnTo>
                <a:close/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7260" y="1896878"/>
            <a:ext cx="193484" cy="193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3388" y="2461215"/>
            <a:ext cx="161239" cy="2418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80130" y="2251798"/>
            <a:ext cx="123189" cy="226060"/>
          </a:xfrm>
          <a:custGeom>
            <a:avLst/>
            <a:gdLst/>
            <a:ahLst/>
            <a:cxnLst/>
            <a:rect l="l" t="t" r="r" b="b"/>
            <a:pathLst>
              <a:path w="123190" h="226060">
                <a:moveTo>
                  <a:pt x="0" y="225539"/>
                </a:moveTo>
                <a:lnTo>
                  <a:pt x="106565" y="225539"/>
                </a:lnTo>
                <a:lnTo>
                  <a:pt x="111620" y="225539"/>
                </a:lnTo>
                <a:lnTo>
                  <a:pt x="116243" y="222935"/>
                </a:lnTo>
                <a:lnTo>
                  <a:pt x="119100" y="218528"/>
                </a:lnTo>
                <a:lnTo>
                  <a:pt x="121958" y="214122"/>
                </a:lnTo>
                <a:lnTo>
                  <a:pt x="122669" y="208394"/>
                </a:lnTo>
                <a:lnTo>
                  <a:pt x="121094" y="203098"/>
                </a:lnTo>
                <a:lnTo>
                  <a:pt x="53771" y="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80130" y="2122614"/>
            <a:ext cx="160020" cy="290830"/>
          </a:xfrm>
          <a:custGeom>
            <a:avLst/>
            <a:gdLst/>
            <a:ahLst/>
            <a:cxnLst/>
            <a:rect l="l" t="t" r="r" b="b"/>
            <a:pathLst>
              <a:path w="160020" h="290830">
                <a:moveTo>
                  <a:pt x="100228" y="268820"/>
                </a:moveTo>
                <a:lnTo>
                  <a:pt x="104671" y="277411"/>
                </a:lnTo>
                <a:lnTo>
                  <a:pt x="111447" y="284189"/>
                </a:lnTo>
                <a:lnTo>
                  <a:pt x="120039" y="288635"/>
                </a:lnTo>
                <a:lnTo>
                  <a:pt x="129933" y="290233"/>
                </a:lnTo>
                <a:lnTo>
                  <a:pt x="145064" y="286680"/>
                </a:lnTo>
                <a:lnTo>
                  <a:pt x="155127" y="277125"/>
                </a:lnTo>
                <a:lnTo>
                  <a:pt x="159423" y="263224"/>
                </a:lnTo>
                <a:lnTo>
                  <a:pt x="157251" y="246634"/>
                </a:lnTo>
                <a:lnTo>
                  <a:pt x="140924" y="196383"/>
                </a:lnTo>
                <a:lnTo>
                  <a:pt x="119432" y="130373"/>
                </a:lnTo>
                <a:lnTo>
                  <a:pt x="100713" y="72928"/>
                </a:lnTo>
                <a:lnTo>
                  <a:pt x="86691" y="34461"/>
                </a:lnTo>
                <a:lnTo>
                  <a:pt x="57452" y="5440"/>
                </a:lnTo>
                <a:lnTo>
                  <a:pt x="32245" y="0"/>
                </a:lnTo>
                <a:lnTo>
                  <a:pt x="0" y="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25203" y="2251798"/>
            <a:ext cx="154940" cy="226060"/>
          </a:xfrm>
          <a:custGeom>
            <a:avLst/>
            <a:gdLst/>
            <a:ahLst/>
            <a:cxnLst/>
            <a:rect l="l" t="t" r="r" b="b"/>
            <a:pathLst>
              <a:path w="154940" h="226060">
                <a:moveTo>
                  <a:pt x="154927" y="225539"/>
                </a:moveTo>
                <a:lnTo>
                  <a:pt x="16103" y="225539"/>
                </a:lnTo>
                <a:lnTo>
                  <a:pt x="11048" y="225539"/>
                </a:lnTo>
                <a:lnTo>
                  <a:pt x="6426" y="222935"/>
                </a:lnTo>
                <a:lnTo>
                  <a:pt x="3568" y="218528"/>
                </a:lnTo>
                <a:lnTo>
                  <a:pt x="723" y="214122"/>
                </a:lnTo>
                <a:lnTo>
                  <a:pt x="0" y="208394"/>
                </a:lnTo>
                <a:lnTo>
                  <a:pt x="1574" y="203098"/>
                </a:lnTo>
                <a:lnTo>
                  <a:pt x="68897" y="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88467" y="2122614"/>
            <a:ext cx="191770" cy="290830"/>
          </a:xfrm>
          <a:custGeom>
            <a:avLst/>
            <a:gdLst/>
            <a:ahLst/>
            <a:cxnLst/>
            <a:rect l="l" t="t" r="r" b="b"/>
            <a:pathLst>
              <a:path w="191770" h="290830">
                <a:moveTo>
                  <a:pt x="59189" y="268820"/>
                </a:moveTo>
                <a:lnTo>
                  <a:pt x="54746" y="277411"/>
                </a:lnTo>
                <a:lnTo>
                  <a:pt x="47970" y="284189"/>
                </a:lnTo>
                <a:lnTo>
                  <a:pt x="39377" y="288635"/>
                </a:lnTo>
                <a:lnTo>
                  <a:pt x="29484" y="290233"/>
                </a:lnTo>
                <a:lnTo>
                  <a:pt x="14355" y="286680"/>
                </a:lnTo>
                <a:lnTo>
                  <a:pt x="4295" y="277125"/>
                </a:lnTo>
                <a:lnTo>
                  <a:pt x="0" y="263224"/>
                </a:lnTo>
                <a:lnTo>
                  <a:pt x="2166" y="246634"/>
                </a:lnTo>
                <a:lnTo>
                  <a:pt x="18492" y="196383"/>
                </a:lnTo>
                <a:lnTo>
                  <a:pt x="39985" y="130373"/>
                </a:lnTo>
                <a:lnTo>
                  <a:pt x="58703" y="72928"/>
                </a:lnTo>
                <a:lnTo>
                  <a:pt x="72728" y="34461"/>
                </a:lnTo>
                <a:lnTo>
                  <a:pt x="101976" y="5440"/>
                </a:lnTo>
                <a:lnTo>
                  <a:pt x="127185" y="0"/>
                </a:lnTo>
                <a:lnTo>
                  <a:pt x="191675" y="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2931154" y="-494966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кредитования</a:t>
            </a:r>
          </a:p>
        </p:txBody>
      </p:sp>
      <p:sp>
        <p:nvSpPr>
          <p:cNvPr id="32" name="object 2"/>
          <p:cNvSpPr txBox="1">
            <a:spLocks/>
          </p:cNvSpPr>
          <p:nvPr/>
        </p:nvSpPr>
        <p:spPr>
          <a:xfrm>
            <a:off x="0" y="-608096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08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9276" y="541852"/>
            <a:ext cx="2869674" cy="6037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1305" y="2079781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08"/>
                </a:lnTo>
                <a:lnTo>
                  <a:pt x="0" y="107708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8763" y="19956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700"/>
                </a:lnTo>
                <a:lnTo>
                  <a:pt x="121577" y="0"/>
                </a:lnTo>
                <a:lnTo>
                  <a:pt x="243154" y="66700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1416" y="4119340"/>
            <a:ext cx="174478" cy="89826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08"/>
                </a:lnTo>
                <a:lnTo>
                  <a:pt x="0" y="107708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9251" y="4019645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7774" y="5730894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08"/>
                </a:lnTo>
                <a:lnTo>
                  <a:pt x="0" y="107708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5082" y="5632813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9800" y="1766993"/>
            <a:ext cx="8018780" cy="412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29200"/>
              </a:lnSpc>
              <a:spcBef>
                <a:spcPts val="100"/>
              </a:spcBef>
            </a:pPr>
            <a:r>
              <a:rPr sz="2000" b="1" spc="10" dirty="0">
                <a:latin typeface="Arial"/>
                <a:cs typeface="Arial"/>
              </a:rPr>
              <a:t>накопление </a:t>
            </a:r>
            <a:r>
              <a:rPr sz="2000" b="1" spc="-15" dirty="0">
                <a:latin typeface="Arial"/>
                <a:cs typeface="Arial"/>
              </a:rPr>
              <a:t>первоначального </a:t>
            </a:r>
            <a:r>
              <a:rPr sz="2000" b="1" spc="-35" dirty="0" err="1">
                <a:latin typeface="Arial"/>
                <a:cs typeface="Arial"/>
              </a:rPr>
              <a:t>взноса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lang="ru-RU" sz="2000" b="1" spc="-114" dirty="0" smtClean="0">
                <a:latin typeface="Arial"/>
                <a:cs typeface="Arial"/>
              </a:rPr>
              <a:t>при получении бюджетной поддержки</a:t>
            </a:r>
            <a:r>
              <a:rPr sz="2000" b="1" spc="30" dirty="0" smtClean="0">
                <a:latin typeface="Arial"/>
                <a:cs typeface="Arial"/>
              </a:rPr>
              <a:t>,  </a:t>
            </a:r>
            <a:r>
              <a:rPr sz="2000" b="1" spc="-30" dirty="0">
                <a:latin typeface="Arial"/>
                <a:cs typeface="Arial"/>
              </a:rPr>
              <a:t>социальная </a:t>
            </a:r>
            <a:r>
              <a:rPr sz="2000" b="1" spc="-15" dirty="0">
                <a:latin typeface="Arial"/>
                <a:cs typeface="Arial"/>
              </a:rPr>
              <a:t>выплата составляет </a:t>
            </a:r>
            <a:r>
              <a:rPr sz="2000" b="1" spc="35" dirty="0">
                <a:latin typeface="Arial"/>
                <a:cs typeface="Arial"/>
              </a:rPr>
              <a:t>30% </a:t>
            </a:r>
            <a:r>
              <a:rPr sz="2000" b="1" spc="30" dirty="0">
                <a:latin typeface="Arial"/>
                <a:cs typeface="Arial"/>
              </a:rPr>
              <a:t>от </a:t>
            </a:r>
            <a:r>
              <a:rPr sz="2000" b="1" spc="-25" dirty="0">
                <a:latin typeface="Arial"/>
                <a:cs typeface="Arial"/>
              </a:rPr>
              <a:t>суммы  </a:t>
            </a:r>
            <a:r>
              <a:rPr sz="2000" b="1" spc="20" dirty="0">
                <a:latin typeface="Arial"/>
                <a:cs typeface="Arial"/>
              </a:rPr>
              <a:t>ежемесячных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взносов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на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вклад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(но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не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более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3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000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рублей);</a:t>
            </a:r>
            <a:endParaRPr sz="2000" dirty="0">
              <a:latin typeface="Arial"/>
              <a:cs typeface="Arial"/>
            </a:endParaRPr>
          </a:p>
          <a:p>
            <a:pPr marL="12700" marR="586740">
              <a:lnSpc>
                <a:spcPct val="129200"/>
              </a:lnSpc>
            </a:pPr>
            <a:endParaRPr lang="ru-RU" sz="2000" b="1" spc="-25" dirty="0" smtClean="0">
              <a:latin typeface="Arial"/>
              <a:cs typeface="Arial"/>
            </a:endParaRPr>
          </a:p>
          <a:p>
            <a:pPr marL="12700" marR="586740">
              <a:lnSpc>
                <a:spcPct val="129200"/>
              </a:lnSpc>
            </a:pPr>
            <a:r>
              <a:rPr sz="2000" b="1" spc="-25" dirty="0" err="1" smtClean="0">
                <a:latin typeface="Arial"/>
                <a:cs typeface="Arial"/>
              </a:rPr>
              <a:t>использование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социальной </a:t>
            </a:r>
            <a:r>
              <a:rPr sz="2000" b="1" spc="-20" dirty="0">
                <a:latin typeface="Arial"/>
                <a:cs typeface="Arial"/>
              </a:rPr>
              <a:t>выплаты</a:t>
            </a:r>
            <a:r>
              <a:rPr sz="2000" b="1" spc="-270" dirty="0">
                <a:latin typeface="Arial"/>
                <a:cs typeface="Arial"/>
              </a:rPr>
              <a:t> </a:t>
            </a:r>
            <a:r>
              <a:rPr sz="2000" b="1" spc="25" dirty="0" err="1">
                <a:latin typeface="Arial"/>
                <a:cs typeface="Arial"/>
              </a:rPr>
              <a:t>возможно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без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привлечения </a:t>
            </a:r>
            <a:r>
              <a:rPr sz="2000" b="1" spc="35" dirty="0">
                <a:latin typeface="Arial"/>
                <a:cs typeface="Arial"/>
              </a:rPr>
              <a:t>кредита, </a:t>
            </a:r>
            <a:r>
              <a:rPr sz="2000" b="1" spc="-10" dirty="0">
                <a:latin typeface="Arial"/>
                <a:cs typeface="Arial"/>
              </a:rPr>
              <a:t>а </a:t>
            </a:r>
            <a:r>
              <a:rPr sz="2000" b="1" spc="114" dirty="0">
                <a:latin typeface="Arial"/>
                <a:cs typeface="Arial"/>
              </a:rPr>
              <a:t>также</a:t>
            </a:r>
            <a:r>
              <a:rPr sz="2000" b="1" spc="-360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с </a:t>
            </a:r>
            <a:r>
              <a:rPr sz="2000" b="1" spc="-20" dirty="0">
                <a:latin typeface="Arial"/>
                <a:cs typeface="Arial"/>
              </a:rPr>
              <a:t>использованием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10" dirty="0">
                <a:latin typeface="Arial"/>
                <a:cs typeface="Arial"/>
              </a:rPr>
              <a:t>материнского </a:t>
            </a:r>
            <a:r>
              <a:rPr sz="2000" b="1" spc="20" dirty="0">
                <a:latin typeface="Arial"/>
                <a:cs typeface="Arial"/>
              </a:rPr>
              <a:t>капитала </a:t>
            </a:r>
            <a:r>
              <a:rPr sz="2000" b="1" dirty="0">
                <a:latin typeface="Arial"/>
                <a:cs typeface="Arial"/>
              </a:rPr>
              <a:t>или </a:t>
            </a:r>
            <a:r>
              <a:rPr sz="2000" b="1" spc="-35" dirty="0">
                <a:latin typeface="Arial"/>
                <a:cs typeface="Arial"/>
              </a:rPr>
              <a:t>собственных </a:t>
            </a:r>
            <a:r>
              <a:rPr sz="2000" b="1" spc="45" dirty="0">
                <a:latin typeface="Arial"/>
                <a:cs typeface="Arial"/>
              </a:rPr>
              <a:t>денежных</a:t>
            </a:r>
            <a:r>
              <a:rPr sz="2000" b="1" spc="-360" dirty="0">
                <a:latin typeface="Arial"/>
                <a:cs typeface="Arial"/>
              </a:rPr>
              <a:t> </a:t>
            </a:r>
            <a:r>
              <a:rPr sz="2000" b="1" spc="-30" dirty="0" err="1">
                <a:latin typeface="Arial"/>
                <a:cs typeface="Arial"/>
              </a:rPr>
              <a:t>средств</a:t>
            </a:r>
            <a:r>
              <a:rPr sz="2000" b="1" spc="-30" dirty="0" smtClean="0">
                <a:latin typeface="Arial"/>
                <a:cs typeface="Arial"/>
              </a:rPr>
              <a:t>;</a:t>
            </a:r>
            <a:endParaRPr lang="ru-RU" sz="2000" b="1" spc="-3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000" b="1" spc="5" dirty="0" err="1" smtClean="0">
                <a:latin typeface="Arial"/>
                <a:cs typeface="Arial"/>
              </a:rPr>
              <a:t>возможность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участия </a:t>
            </a:r>
            <a:r>
              <a:rPr sz="2000" b="1" spc="-35" dirty="0">
                <a:latin typeface="Arial"/>
                <a:cs typeface="Arial"/>
              </a:rPr>
              <a:t>в </a:t>
            </a:r>
            <a:r>
              <a:rPr sz="2000" b="1" spc="10" dirty="0">
                <a:latin typeface="Arial"/>
                <a:cs typeface="Arial"/>
              </a:rPr>
              <a:t>партнерских </a:t>
            </a:r>
            <a:r>
              <a:rPr sz="2000" b="1" spc="5" dirty="0">
                <a:latin typeface="Arial"/>
                <a:cs typeface="Arial"/>
              </a:rPr>
              <a:t>программах</a:t>
            </a:r>
            <a:r>
              <a:rPr sz="2000" b="1" spc="-37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Банка;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-10415" y="-619800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09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2785" y="-489595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Преимущества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0332" y="621728"/>
            <a:ext cx="1858619" cy="3706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9428" y="3897329"/>
            <a:ext cx="2129523" cy="2960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977578" y="1729126"/>
            <a:ext cx="8212012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marR="5080">
              <a:lnSpc>
                <a:spcPct val="129200"/>
              </a:lnSpc>
              <a:spcBef>
                <a:spcPts val="100"/>
              </a:spcBef>
            </a:pPr>
            <a:r>
              <a:rPr dirty="0"/>
              <a:t>отсутствуют</a:t>
            </a:r>
            <a:r>
              <a:rPr spc="-70" dirty="0"/>
              <a:t> </a:t>
            </a:r>
            <a:r>
              <a:rPr dirty="0"/>
              <a:t>ограничения</a:t>
            </a:r>
            <a:r>
              <a:rPr spc="-70" dirty="0"/>
              <a:t> </a:t>
            </a:r>
            <a:r>
              <a:rPr spc="-15" dirty="0"/>
              <a:t>по</a:t>
            </a:r>
            <a:r>
              <a:rPr spc="-65" dirty="0"/>
              <a:t> </a:t>
            </a:r>
            <a:r>
              <a:rPr spc="20" dirty="0"/>
              <a:t>виду</a:t>
            </a:r>
            <a:r>
              <a:rPr spc="-70" dirty="0"/>
              <a:t> </a:t>
            </a:r>
            <a:r>
              <a:rPr spc="5" dirty="0"/>
              <a:t>и</a:t>
            </a:r>
            <a:r>
              <a:rPr spc="-65" dirty="0"/>
              <a:t> </a:t>
            </a:r>
            <a:r>
              <a:rPr spc="20" dirty="0"/>
              <a:t>площади</a:t>
            </a:r>
            <a:r>
              <a:rPr spc="-70" dirty="0"/>
              <a:t> </a:t>
            </a:r>
            <a:r>
              <a:rPr spc="10" dirty="0"/>
              <a:t>приобретаемого  </a:t>
            </a:r>
            <a:r>
              <a:rPr spc="50" dirty="0"/>
              <a:t>жилого</a:t>
            </a:r>
            <a:r>
              <a:rPr spc="-85" dirty="0"/>
              <a:t> </a:t>
            </a:r>
            <a:r>
              <a:rPr dirty="0"/>
              <a:t>помещения;</a:t>
            </a:r>
          </a:p>
          <a:p>
            <a:pPr marL="276860" marR="726440">
              <a:lnSpc>
                <a:spcPct val="129200"/>
              </a:lnSpc>
            </a:pPr>
            <a:endParaRPr lang="ru-RU" spc="60" dirty="0" smtClean="0"/>
          </a:p>
          <a:p>
            <a:pPr marL="276860" marR="726440">
              <a:lnSpc>
                <a:spcPct val="129200"/>
              </a:lnSpc>
            </a:pPr>
            <a:r>
              <a:rPr lang="ru-RU" spc="60" dirty="0" smtClean="0"/>
              <a:t>срок кредита не зависит от срока накопления. </a:t>
            </a:r>
          </a:p>
          <a:p>
            <a:pPr marL="276860" marR="726440">
              <a:lnSpc>
                <a:spcPct val="129200"/>
              </a:lnSpc>
            </a:pPr>
            <a:r>
              <a:rPr lang="ru-RU" spc="60" dirty="0" smtClean="0"/>
              <a:t>Срок кредитования определяется исходя из размера </a:t>
            </a:r>
            <a:r>
              <a:rPr spc="10" dirty="0" smtClean="0"/>
              <a:t> </a:t>
            </a:r>
            <a:r>
              <a:rPr spc="25" dirty="0"/>
              <a:t>ежемесячного </a:t>
            </a:r>
            <a:r>
              <a:rPr spc="45" dirty="0" err="1"/>
              <a:t>платежа</a:t>
            </a:r>
            <a:r>
              <a:rPr spc="-375" dirty="0"/>
              <a:t> </a:t>
            </a:r>
            <a:r>
              <a:rPr lang="ru-RU" spc="-375" dirty="0" smtClean="0"/>
              <a:t>  </a:t>
            </a:r>
            <a:r>
              <a:rPr spc="-15" dirty="0" err="1" smtClean="0"/>
              <a:t>по</a:t>
            </a:r>
            <a:r>
              <a:rPr spc="-15" dirty="0" smtClean="0"/>
              <a:t> </a:t>
            </a:r>
            <a:r>
              <a:rPr spc="25" dirty="0" err="1" smtClean="0"/>
              <a:t>кредиту</a:t>
            </a:r>
            <a:r>
              <a:rPr lang="ru-RU" spc="25" dirty="0" smtClean="0"/>
              <a:t>, </a:t>
            </a:r>
            <a:r>
              <a:rPr lang="ru-RU" spc="-10" dirty="0" smtClean="0"/>
              <a:t>комфортного для заемщика</a:t>
            </a:r>
            <a:r>
              <a:rPr spc="25" dirty="0" smtClean="0"/>
              <a:t>;</a:t>
            </a:r>
            <a:endParaRPr spc="25" dirty="0"/>
          </a:p>
          <a:p>
            <a:pPr marL="276860" marR="131445">
              <a:lnSpc>
                <a:spcPct val="129200"/>
              </a:lnSpc>
            </a:pPr>
            <a:endParaRPr lang="ru-RU" dirty="0" smtClean="0"/>
          </a:p>
          <a:p>
            <a:pPr marL="276860" marR="131445">
              <a:lnSpc>
                <a:spcPct val="129200"/>
              </a:lnSpc>
            </a:pPr>
            <a:r>
              <a:rPr dirty="0" err="1" smtClean="0"/>
              <a:t>улучшение</a:t>
            </a:r>
            <a:r>
              <a:rPr spc="-85" dirty="0" smtClean="0"/>
              <a:t> </a:t>
            </a:r>
            <a:r>
              <a:rPr spc="35" dirty="0"/>
              <a:t>жилищных</a:t>
            </a:r>
            <a:r>
              <a:rPr spc="-80" dirty="0"/>
              <a:t> </a:t>
            </a:r>
            <a:r>
              <a:rPr spc="-25" dirty="0" err="1"/>
              <a:t>условий</a:t>
            </a:r>
            <a:r>
              <a:rPr spc="-80" dirty="0"/>
              <a:t> </a:t>
            </a:r>
            <a:r>
              <a:rPr lang="ru-RU" spc="-114" dirty="0"/>
              <a:t>с </a:t>
            </a:r>
            <a:r>
              <a:rPr lang="ru-RU" spc="-20" dirty="0"/>
              <a:t>использованием </a:t>
            </a:r>
            <a:r>
              <a:rPr lang="ru-RU" spc="-30" dirty="0"/>
              <a:t>социальной</a:t>
            </a:r>
            <a:r>
              <a:rPr lang="ru-RU" spc="-105" dirty="0"/>
              <a:t> </a:t>
            </a:r>
            <a:r>
              <a:rPr lang="ru-RU" spc="-25" dirty="0" smtClean="0"/>
              <a:t>выплаты </a:t>
            </a:r>
            <a:r>
              <a:rPr spc="10" dirty="0" smtClean="0"/>
              <a:t>-</a:t>
            </a:r>
            <a:r>
              <a:rPr spc="-80" dirty="0" smtClean="0"/>
              <a:t> </a:t>
            </a:r>
            <a:r>
              <a:rPr spc="-15" dirty="0"/>
              <a:t>на</a:t>
            </a:r>
            <a:r>
              <a:rPr spc="-80" dirty="0"/>
              <a:t> </a:t>
            </a:r>
            <a:r>
              <a:rPr dirty="0"/>
              <a:t>любом</a:t>
            </a:r>
            <a:r>
              <a:rPr spc="-80" dirty="0"/>
              <a:t> </a:t>
            </a:r>
            <a:r>
              <a:rPr spc="5" dirty="0" err="1"/>
              <a:t>этапе</a:t>
            </a:r>
            <a:r>
              <a:rPr spc="-80" dirty="0"/>
              <a:t> </a:t>
            </a:r>
            <a:r>
              <a:rPr dirty="0" err="1" smtClean="0"/>
              <a:t>накопления</a:t>
            </a:r>
            <a:r>
              <a:rPr spc="-25" dirty="0" smtClean="0"/>
              <a:t>.</a:t>
            </a:r>
            <a:endParaRPr spc="-25" dirty="0"/>
          </a:p>
        </p:txBody>
      </p:sp>
      <p:sp>
        <p:nvSpPr>
          <p:cNvPr id="6" name="object 6"/>
          <p:cNvSpPr/>
          <p:nvPr/>
        </p:nvSpPr>
        <p:spPr>
          <a:xfrm>
            <a:off x="1769332" y="2056708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08"/>
                </a:lnTo>
                <a:lnTo>
                  <a:pt x="0" y="107708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6790" y="1965268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6916" y="3209596"/>
            <a:ext cx="198120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08"/>
                </a:lnTo>
                <a:lnTo>
                  <a:pt x="0" y="107708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4248" y="312038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1628" y="5095994"/>
            <a:ext cx="210887" cy="89628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08"/>
                </a:lnTo>
                <a:lnTo>
                  <a:pt x="0" y="107708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9317" y="4990269"/>
            <a:ext cx="233318" cy="106298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-76200" y="-616024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09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6645" y="-531803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Преимущества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425664"/>
            <a:ext cx="12188952" cy="219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1020" y="506260"/>
            <a:ext cx="103409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5353" y="1900401"/>
            <a:ext cx="8813978" cy="2849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ts val="3030"/>
              </a:lnSpc>
              <a:spcBef>
                <a:spcPts val="100"/>
              </a:spcBef>
              <a:tabLst>
                <a:tab pos="3993515" algn="l"/>
              </a:tabLst>
            </a:pPr>
            <a:r>
              <a:rPr sz="2600" b="1" dirty="0">
                <a:latin typeface="Arial"/>
                <a:cs typeface="Arial"/>
              </a:rPr>
              <a:t>более	более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5590"/>
              </a:lnSpc>
              <a:tabLst>
                <a:tab pos="3993515" algn="l"/>
              </a:tabLst>
            </a:pPr>
            <a:r>
              <a:rPr sz="48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2</a:t>
            </a:r>
            <a:r>
              <a:rPr lang="ru-RU" sz="48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1</a:t>
            </a:r>
            <a:r>
              <a:rPr sz="48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00</a:t>
            </a:r>
            <a:r>
              <a:rPr sz="4800" b="1" spc="2790" dirty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48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</a:t>
            </a:r>
            <a:r>
              <a:rPr lang="ru-RU" sz="48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2</a:t>
            </a:r>
            <a:r>
              <a:rPr sz="48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</a:t>
            </a:r>
            <a:r>
              <a:rPr sz="4800" b="1" spc="9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3500" b="1" spc="45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млн</a:t>
            </a:r>
            <a:r>
              <a:rPr sz="3500" b="1" spc="45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.</a:t>
            </a:r>
            <a:endParaRPr sz="3500" b="1" dirty="0">
              <a:latin typeface="Arial Black" panose="020B0A04020102020204" pitchFamily="34" charset="0"/>
              <a:cs typeface="Arial"/>
            </a:endParaRPr>
          </a:p>
          <a:p>
            <a:pPr marL="53975">
              <a:lnSpc>
                <a:spcPts val="3040"/>
              </a:lnSpc>
              <a:tabLst>
                <a:tab pos="3993515" algn="l"/>
              </a:tabLst>
            </a:pPr>
            <a:r>
              <a:rPr sz="3900" b="1" spc="67" baseline="2136" dirty="0">
                <a:latin typeface="Arial"/>
                <a:cs typeface="Arial"/>
              </a:rPr>
              <a:t>человек	</a:t>
            </a:r>
            <a:r>
              <a:rPr sz="2600" b="1" spc="10" dirty="0">
                <a:latin typeface="Arial"/>
                <a:cs typeface="Arial"/>
              </a:rPr>
              <a:t>рублей</a:t>
            </a:r>
            <a:endParaRPr sz="2600" dirty="0">
              <a:latin typeface="Arial"/>
              <a:cs typeface="Arial"/>
            </a:endParaRPr>
          </a:p>
          <a:p>
            <a:pPr marL="53975" marR="1586230">
              <a:lnSpc>
                <a:spcPts val="2100"/>
              </a:lnSpc>
              <a:spcBef>
                <a:spcPts val="1080"/>
              </a:spcBef>
              <a:tabLst>
                <a:tab pos="3993515" algn="l"/>
              </a:tabLst>
            </a:pPr>
            <a:r>
              <a:rPr sz="1900" spc="-15" dirty="0">
                <a:latin typeface="Noto Sans"/>
                <a:cs typeface="Noto Sans"/>
              </a:rPr>
              <a:t>улучшили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свои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20" dirty="0">
                <a:latin typeface="Noto Sans"/>
                <a:cs typeface="Noto Sans"/>
              </a:rPr>
              <a:t>жилищные	</a:t>
            </a:r>
            <a:r>
              <a:rPr sz="1900" spc="-15" dirty="0">
                <a:latin typeface="Noto Sans"/>
                <a:cs typeface="Noto Sans"/>
              </a:rPr>
              <a:t>было перечислено </a:t>
            </a:r>
            <a:r>
              <a:rPr sz="1900" spc="-10" dirty="0">
                <a:latin typeface="Noto Sans"/>
                <a:cs typeface="Noto Sans"/>
              </a:rPr>
              <a:t>на </a:t>
            </a:r>
            <a:r>
              <a:rPr sz="1900" spc="-15" dirty="0">
                <a:latin typeface="Noto Sans"/>
                <a:cs typeface="Noto Sans"/>
              </a:rPr>
              <a:t>счета  условия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благодаря</a:t>
            </a:r>
            <a:r>
              <a:rPr sz="1900" spc="5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участию	участников </a:t>
            </a:r>
            <a:r>
              <a:rPr sz="1900" spc="-10" dirty="0">
                <a:latin typeface="Noto Sans"/>
                <a:cs typeface="Noto Sans"/>
              </a:rPr>
              <a:t>с</a:t>
            </a:r>
            <a:r>
              <a:rPr sz="1900" spc="5" dirty="0">
                <a:latin typeface="Noto Sans"/>
                <a:cs typeface="Noto Sans"/>
              </a:rPr>
              <a:t> </a:t>
            </a:r>
            <a:r>
              <a:rPr sz="1900" spc="-10" dirty="0">
                <a:latin typeface="Noto Sans"/>
                <a:cs typeface="Noto Sans"/>
              </a:rPr>
              <a:t>начала</a:t>
            </a:r>
            <a:endParaRPr sz="1900" dirty="0">
              <a:latin typeface="Noto Sans"/>
              <a:cs typeface="Noto Sans"/>
            </a:endParaRPr>
          </a:p>
          <a:p>
            <a:pPr marL="53975">
              <a:lnSpc>
                <a:spcPts val="2060"/>
              </a:lnSpc>
              <a:tabLst>
                <a:tab pos="3993515" algn="l"/>
              </a:tabLst>
            </a:pPr>
            <a:r>
              <a:rPr sz="1900" spc="-15" dirty="0">
                <a:latin typeface="Noto Sans"/>
                <a:cs typeface="Noto Sans"/>
              </a:rPr>
              <a:t>в</a:t>
            </a:r>
            <a:r>
              <a:rPr sz="190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программе	реализации</a:t>
            </a:r>
            <a:r>
              <a:rPr sz="1900" dirty="0">
                <a:latin typeface="Noto Sans"/>
                <a:cs typeface="Noto Sans"/>
              </a:rPr>
              <a:t> </a:t>
            </a:r>
            <a:r>
              <a:rPr sz="1900" spc="-20" dirty="0">
                <a:latin typeface="Noto Sans"/>
                <a:cs typeface="Noto Sans"/>
              </a:rPr>
              <a:t>программы</a:t>
            </a:r>
            <a:endParaRPr sz="19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6078" y="4140606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62845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50309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32251" y="3487661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56679" y="4042670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99606" y="4042670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13555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82960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13542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13542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01515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25445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2833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26078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70309" y="1890827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89282" y="257369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89282" y="3121101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89282" y="366848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75531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22914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22914" y="3121101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2914" y="366848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-76200" y="-619800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10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62594"/>
            <a:ext cx="946051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 Итоги реализации программы «Накопительная ипотека» за прошедшие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9373" y="3090036"/>
            <a:ext cx="1251585" cy="260985"/>
          </a:xfrm>
          <a:custGeom>
            <a:avLst/>
            <a:gdLst/>
            <a:ahLst/>
            <a:cxnLst/>
            <a:rect l="l" t="t" r="r" b="b"/>
            <a:pathLst>
              <a:path w="1251585" h="260985">
                <a:moveTo>
                  <a:pt x="0" y="0"/>
                </a:moveTo>
                <a:lnTo>
                  <a:pt x="625716" y="260705"/>
                </a:lnTo>
                <a:lnTo>
                  <a:pt x="1251419" y="0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9373" y="3194316"/>
            <a:ext cx="1251585" cy="260985"/>
          </a:xfrm>
          <a:custGeom>
            <a:avLst/>
            <a:gdLst/>
            <a:ahLst/>
            <a:cxnLst/>
            <a:rect l="l" t="t" r="r" b="b"/>
            <a:pathLst>
              <a:path w="1251585" h="260985">
                <a:moveTo>
                  <a:pt x="0" y="0"/>
                </a:moveTo>
                <a:lnTo>
                  <a:pt x="625716" y="260718"/>
                </a:lnTo>
                <a:lnTo>
                  <a:pt x="1251419" y="0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9373" y="3298609"/>
            <a:ext cx="1251585" cy="260985"/>
          </a:xfrm>
          <a:custGeom>
            <a:avLst/>
            <a:gdLst/>
            <a:ahLst/>
            <a:cxnLst/>
            <a:rect l="l" t="t" r="r" b="b"/>
            <a:pathLst>
              <a:path w="1251585" h="260985">
                <a:moveTo>
                  <a:pt x="0" y="0"/>
                </a:moveTo>
                <a:lnTo>
                  <a:pt x="625716" y="260718"/>
                </a:lnTo>
                <a:lnTo>
                  <a:pt x="1251419" y="0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9360" y="2725039"/>
            <a:ext cx="1251585" cy="521970"/>
          </a:xfrm>
          <a:custGeom>
            <a:avLst/>
            <a:gdLst/>
            <a:ahLst/>
            <a:cxnLst/>
            <a:rect l="l" t="t" r="r" b="b"/>
            <a:pathLst>
              <a:path w="1251585" h="521969">
                <a:moveTo>
                  <a:pt x="625716" y="0"/>
                </a:moveTo>
                <a:lnTo>
                  <a:pt x="0" y="260718"/>
                </a:lnTo>
                <a:lnTo>
                  <a:pt x="625716" y="521423"/>
                </a:lnTo>
                <a:lnTo>
                  <a:pt x="1251419" y="260718"/>
                </a:lnTo>
                <a:lnTo>
                  <a:pt x="625716" y="0"/>
                </a:lnTo>
                <a:close/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2979" y="2501201"/>
            <a:ext cx="130810" cy="182880"/>
          </a:xfrm>
          <a:custGeom>
            <a:avLst/>
            <a:gdLst/>
            <a:ahLst/>
            <a:cxnLst/>
            <a:rect l="l" t="t" r="r" b="b"/>
            <a:pathLst>
              <a:path w="130809" h="182880">
                <a:moveTo>
                  <a:pt x="0" y="104279"/>
                </a:moveTo>
                <a:lnTo>
                  <a:pt x="0" y="0"/>
                </a:lnTo>
                <a:lnTo>
                  <a:pt x="130352" y="0"/>
                </a:lnTo>
                <a:lnTo>
                  <a:pt x="130352" y="182499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1955" y="3062947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133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1955" y="3162465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4">
                <a:moveTo>
                  <a:pt x="0" y="0"/>
                </a:moveTo>
                <a:lnTo>
                  <a:pt x="0" y="544855"/>
                </a:lnTo>
              </a:path>
            </a:pathLst>
          </a:custGeom>
          <a:ln w="52146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9821" y="373101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133" y="0"/>
                </a:moveTo>
                <a:lnTo>
                  <a:pt x="52133" y="52146"/>
                </a:lnTo>
                <a:lnTo>
                  <a:pt x="0" y="52146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5180" y="3783164"/>
            <a:ext cx="912494" cy="0"/>
          </a:xfrm>
          <a:custGeom>
            <a:avLst/>
            <a:gdLst/>
            <a:ahLst/>
            <a:cxnLst/>
            <a:rect l="l" t="t" r="r" b="b"/>
            <a:pathLst>
              <a:path w="912495">
                <a:moveTo>
                  <a:pt x="912495" y="0"/>
                </a:moveTo>
                <a:lnTo>
                  <a:pt x="0" y="0"/>
                </a:lnTo>
              </a:path>
            </a:pathLst>
          </a:custGeom>
          <a:ln w="52146">
            <a:solidFill>
              <a:srgbClr val="33BCD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6973" y="373101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133" y="52146"/>
                </a:moveTo>
                <a:lnTo>
                  <a:pt x="0" y="52146"/>
                </a:lnTo>
                <a:lnTo>
                  <a:pt x="0" y="0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56973" y="3138779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4">
                <a:moveTo>
                  <a:pt x="0" y="544855"/>
                </a:moveTo>
                <a:lnTo>
                  <a:pt x="0" y="0"/>
                </a:lnTo>
              </a:path>
            </a:pathLst>
          </a:custGeom>
          <a:ln w="52146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6973" y="3062947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52133"/>
                </a:moveTo>
                <a:lnTo>
                  <a:pt x="0" y="0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8754" y="2531745"/>
            <a:ext cx="1251585" cy="580390"/>
          </a:xfrm>
          <a:custGeom>
            <a:avLst/>
            <a:gdLst/>
            <a:ahLst/>
            <a:cxnLst/>
            <a:rect l="l" t="t" r="r" b="b"/>
            <a:pathLst>
              <a:path w="1251584" h="580389">
                <a:moveTo>
                  <a:pt x="0" y="580288"/>
                </a:moveTo>
                <a:lnTo>
                  <a:pt x="625716" y="167144"/>
                </a:lnTo>
                <a:lnTo>
                  <a:pt x="1251419" y="580288"/>
                </a:lnTo>
                <a:lnTo>
                  <a:pt x="1251419" y="413092"/>
                </a:lnTo>
                <a:lnTo>
                  <a:pt x="625716" y="0"/>
                </a:lnTo>
                <a:lnTo>
                  <a:pt x="0" y="413092"/>
                </a:lnTo>
                <a:lnTo>
                  <a:pt x="0" y="580288"/>
                </a:lnTo>
                <a:close/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17258" y="2631567"/>
            <a:ext cx="52705" cy="113664"/>
          </a:xfrm>
          <a:custGeom>
            <a:avLst/>
            <a:gdLst/>
            <a:ahLst/>
            <a:cxnLst/>
            <a:rect l="l" t="t" r="r" b="b"/>
            <a:pathLst>
              <a:path w="52704" h="113664">
                <a:moveTo>
                  <a:pt x="52146" y="0"/>
                </a:moveTo>
                <a:lnTo>
                  <a:pt x="0" y="0"/>
                </a:lnTo>
                <a:lnTo>
                  <a:pt x="0" y="78447"/>
                </a:lnTo>
                <a:lnTo>
                  <a:pt x="52146" y="113207"/>
                </a:lnTo>
                <a:lnTo>
                  <a:pt x="52146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6919" y="2579420"/>
            <a:ext cx="52705" cy="87630"/>
          </a:xfrm>
          <a:custGeom>
            <a:avLst/>
            <a:gdLst/>
            <a:ahLst/>
            <a:cxnLst/>
            <a:rect l="l" t="t" r="r" b="b"/>
            <a:pathLst>
              <a:path w="52704" h="87630">
                <a:moveTo>
                  <a:pt x="52133" y="0"/>
                </a:moveTo>
                <a:lnTo>
                  <a:pt x="0" y="0"/>
                </a:lnTo>
                <a:lnTo>
                  <a:pt x="0" y="52387"/>
                </a:lnTo>
                <a:lnTo>
                  <a:pt x="52133" y="87147"/>
                </a:lnTo>
                <a:lnTo>
                  <a:pt x="521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49055" y="3047669"/>
            <a:ext cx="1095375" cy="720725"/>
          </a:xfrm>
          <a:custGeom>
            <a:avLst/>
            <a:gdLst/>
            <a:ahLst/>
            <a:cxnLst/>
            <a:rect l="l" t="t" r="r" b="b"/>
            <a:pathLst>
              <a:path w="1095375" h="720725">
                <a:moveTo>
                  <a:pt x="1094994" y="0"/>
                </a:moveTo>
                <a:lnTo>
                  <a:pt x="1094994" y="720217"/>
                </a:lnTo>
                <a:lnTo>
                  <a:pt x="0" y="720217"/>
                </a:lnTo>
                <a:lnTo>
                  <a:pt x="0" y="0"/>
                </a:lnTo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70849" y="2516479"/>
            <a:ext cx="1251585" cy="580390"/>
          </a:xfrm>
          <a:custGeom>
            <a:avLst/>
            <a:gdLst/>
            <a:ahLst/>
            <a:cxnLst/>
            <a:rect l="l" t="t" r="r" b="b"/>
            <a:pathLst>
              <a:path w="1251584" h="580389">
                <a:moveTo>
                  <a:pt x="0" y="580288"/>
                </a:moveTo>
                <a:lnTo>
                  <a:pt x="625716" y="167144"/>
                </a:lnTo>
                <a:lnTo>
                  <a:pt x="1251407" y="580288"/>
                </a:lnTo>
                <a:lnTo>
                  <a:pt x="1251407" y="413092"/>
                </a:lnTo>
                <a:lnTo>
                  <a:pt x="625716" y="0"/>
                </a:lnTo>
                <a:lnTo>
                  <a:pt x="0" y="413092"/>
                </a:lnTo>
                <a:lnTo>
                  <a:pt x="0" y="580288"/>
                </a:lnTo>
                <a:close/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48698" y="3324682"/>
            <a:ext cx="287020" cy="443230"/>
          </a:xfrm>
          <a:custGeom>
            <a:avLst/>
            <a:gdLst/>
            <a:ahLst/>
            <a:cxnLst/>
            <a:rect l="l" t="t" r="r" b="b"/>
            <a:pathLst>
              <a:path w="287020" h="443229">
                <a:moveTo>
                  <a:pt x="286778" y="0"/>
                </a:moveTo>
                <a:lnTo>
                  <a:pt x="0" y="0"/>
                </a:lnTo>
                <a:lnTo>
                  <a:pt x="0" y="443204"/>
                </a:lnTo>
                <a:lnTo>
                  <a:pt x="286778" y="443204"/>
                </a:lnTo>
                <a:lnTo>
                  <a:pt x="286778" y="0"/>
                </a:lnTo>
                <a:close/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7627" y="3090036"/>
            <a:ext cx="208915" cy="208915"/>
          </a:xfrm>
          <a:custGeom>
            <a:avLst/>
            <a:gdLst/>
            <a:ahLst/>
            <a:cxnLst/>
            <a:rect l="l" t="t" r="r" b="b"/>
            <a:pathLst>
              <a:path w="208915" h="208914">
                <a:moveTo>
                  <a:pt x="208572" y="0"/>
                </a:moveTo>
                <a:lnTo>
                  <a:pt x="0" y="0"/>
                </a:lnTo>
                <a:lnTo>
                  <a:pt x="0" y="208559"/>
                </a:lnTo>
                <a:lnTo>
                  <a:pt x="208572" y="208559"/>
                </a:lnTo>
                <a:lnTo>
                  <a:pt x="208572" y="0"/>
                </a:lnTo>
                <a:close/>
              </a:path>
            </a:pathLst>
          </a:custGeom>
          <a:ln w="52146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6772" y="3015538"/>
            <a:ext cx="73660" cy="147320"/>
          </a:xfrm>
          <a:custGeom>
            <a:avLst/>
            <a:gdLst/>
            <a:ahLst/>
            <a:cxnLst/>
            <a:rect l="l" t="t" r="r" b="b"/>
            <a:pathLst>
              <a:path w="73660" h="147319">
                <a:moveTo>
                  <a:pt x="101" y="0"/>
                </a:moveTo>
                <a:lnTo>
                  <a:pt x="73520" y="73520"/>
                </a:lnTo>
                <a:lnTo>
                  <a:pt x="0" y="146939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9242" y="3088779"/>
            <a:ext cx="427355" cy="635"/>
          </a:xfrm>
          <a:custGeom>
            <a:avLst/>
            <a:gdLst/>
            <a:ahLst/>
            <a:cxnLst/>
            <a:rect l="l" t="t" r="r" b="b"/>
            <a:pathLst>
              <a:path w="427354" h="635">
                <a:moveTo>
                  <a:pt x="0" y="0"/>
                </a:moveTo>
                <a:lnTo>
                  <a:pt x="427139" y="279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2504" y="3015538"/>
            <a:ext cx="73660" cy="147320"/>
          </a:xfrm>
          <a:custGeom>
            <a:avLst/>
            <a:gdLst/>
            <a:ahLst/>
            <a:cxnLst/>
            <a:rect l="l" t="t" r="r" b="b"/>
            <a:pathLst>
              <a:path w="73659" h="147319">
                <a:moveTo>
                  <a:pt x="101" y="0"/>
                </a:moveTo>
                <a:lnTo>
                  <a:pt x="73533" y="73520"/>
                </a:lnTo>
                <a:lnTo>
                  <a:pt x="0" y="146939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84986" y="3088779"/>
            <a:ext cx="427355" cy="635"/>
          </a:xfrm>
          <a:custGeom>
            <a:avLst/>
            <a:gdLst/>
            <a:ahLst/>
            <a:cxnLst/>
            <a:rect l="l" t="t" r="r" b="b"/>
            <a:pathLst>
              <a:path w="427354" h="635">
                <a:moveTo>
                  <a:pt x="0" y="0"/>
                </a:moveTo>
                <a:lnTo>
                  <a:pt x="427139" y="279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60829"/>
            <a:ext cx="12169914" cy="123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216" y="1995284"/>
            <a:ext cx="10468610" cy="171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65" dirty="0">
                <a:latin typeface="Arial"/>
                <a:cs typeface="Arial"/>
              </a:rPr>
              <a:t>Программа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55" dirty="0">
                <a:latin typeface="Arial"/>
                <a:cs typeface="Arial"/>
              </a:rPr>
              <a:t>«Накопительная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80" dirty="0">
                <a:latin typeface="Arial"/>
                <a:cs typeface="Arial"/>
              </a:rPr>
              <a:t>ипотека»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-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90" dirty="0">
                <a:latin typeface="Arial"/>
                <a:cs typeface="Arial"/>
              </a:rPr>
              <a:t>для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ВСЕХ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85" dirty="0">
                <a:latin typeface="Arial"/>
                <a:cs typeface="Arial"/>
              </a:rPr>
              <a:t>граждан,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90" dirty="0">
                <a:latin typeface="Arial"/>
                <a:cs typeface="Arial"/>
              </a:rPr>
              <a:t>нуждающихся  </a:t>
            </a:r>
            <a:r>
              <a:rPr sz="2300" spc="85" dirty="0">
                <a:latin typeface="Arial"/>
                <a:cs typeface="Arial"/>
              </a:rPr>
              <a:t>в </a:t>
            </a:r>
            <a:r>
              <a:rPr sz="2300" spc="70" dirty="0">
                <a:latin typeface="Arial"/>
                <a:cs typeface="Arial"/>
              </a:rPr>
              <a:t>улучшении </a:t>
            </a:r>
            <a:r>
              <a:rPr sz="2300" spc="130" dirty="0">
                <a:latin typeface="Arial"/>
                <a:cs typeface="Arial"/>
              </a:rPr>
              <a:t>жилищных</a:t>
            </a:r>
            <a:r>
              <a:rPr sz="2300" spc="-475" dirty="0">
                <a:latin typeface="Arial"/>
                <a:cs typeface="Arial"/>
              </a:rPr>
              <a:t> </a:t>
            </a:r>
            <a:r>
              <a:rPr sz="2300" spc="55" dirty="0">
                <a:latin typeface="Arial"/>
                <a:cs typeface="Arial"/>
              </a:rPr>
              <a:t>условий.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Arial"/>
                <a:cs typeface="Arial"/>
              </a:rPr>
              <a:t>Состоит </a:t>
            </a:r>
            <a:r>
              <a:rPr sz="2600" spc="85" dirty="0" err="1">
                <a:latin typeface="Arial"/>
                <a:cs typeface="Arial"/>
              </a:rPr>
              <a:t>из</a:t>
            </a:r>
            <a:r>
              <a:rPr sz="2600" spc="85" dirty="0">
                <a:latin typeface="Arial"/>
                <a:cs typeface="Arial"/>
              </a:rPr>
              <a:t> </a:t>
            </a:r>
            <a:r>
              <a:rPr sz="2600" spc="35" dirty="0" err="1" smtClean="0">
                <a:latin typeface="Arial"/>
                <a:cs typeface="Arial"/>
              </a:rPr>
              <a:t>двух</a:t>
            </a:r>
            <a:r>
              <a:rPr lang="ru-RU" sz="2600" spc="35" dirty="0" smtClean="0">
                <a:latin typeface="Arial"/>
                <a:cs typeface="Arial"/>
              </a:rPr>
              <a:t> </a:t>
            </a:r>
            <a:r>
              <a:rPr sz="2600" spc="-455" dirty="0" smtClean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этапов: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780" y="4753978"/>
            <a:ext cx="4333240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64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02.	</a:t>
            </a:r>
            <a:r>
              <a:rPr sz="2600" spc="30" dirty="0">
                <a:latin typeface="Arial"/>
                <a:cs typeface="Arial"/>
              </a:rPr>
              <a:t>Получение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70" dirty="0">
                <a:latin typeface="Arial"/>
                <a:cs typeface="Arial"/>
              </a:rPr>
              <a:t>ипотечного  </a:t>
            </a:r>
            <a:r>
              <a:rPr sz="2600" spc="60" dirty="0">
                <a:latin typeface="Arial"/>
                <a:cs typeface="Arial"/>
              </a:rPr>
              <a:t>кредита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64" y="4753978"/>
            <a:ext cx="5489575" cy="128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64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01.	</a:t>
            </a:r>
            <a:r>
              <a:rPr sz="2600" spc="45" dirty="0" err="1">
                <a:latin typeface="Arial"/>
                <a:cs typeface="Arial"/>
              </a:rPr>
              <a:t>Накопление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45" dirty="0" err="1" smtClean="0">
                <a:latin typeface="Arial"/>
                <a:cs typeface="Arial"/>
              </a:rPr>
              <a:t>первоначального</a:t>
            </a:r>
            <a:r>
              <a:rPr sz="2600" spc="45" dirty="0" smtClean="0">
                <a:latin typeface="Arial"/>
                <a:cs typeface="Arial"/>
              </a:rPr>
              <a:t>  </a:t>
            </a:r>
            <a:r>
              <a:rPr sz="2600" spc="15" dirty="0">
                <a:latin typeface="Arial"/>
                <a:cs typeface="Arial"/>
              </a:rPr>
              <a:t>взноса </a:t>
            </a:r>
            <a:r>
              <a:rPr sz="2600" spc="-95" dirty="0">
                <a:latin typeface="Arial"/>
                <a:cs typeface="Arial"/>
              </a:rPr>
              <a:t>с </a:t>
            </a:r>
            <a:r>
              <a:rPr sz="2600" spc="30" dirty="0">
                <a:latin typeface="Arial"/>
                <a:cs typeface="Arial"/>
              </a:rPr>
              <a:t>государственной  </a:t>
            </a:r>
            <a:r>
              <a:rPr sz="2600" spc="95" dirty="0">
                <a:latin typeface="Arial"/>
                <a:cs typeface="Arial"/>
              </a:rPr>
              <a:t>поддержкой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800" y="4331741"/>
            <a:ext cx="533400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9700" y="4072978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9900" y="4466678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99400" y="4352378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3379" y="392211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50800"/>
                </a:moveTo>
                <a:lnTo>
                  <a:pt x="0" y="0"/>
                </a:lnTo>
                <a:lnTo>
                  <a:pt x="63500" y="0"/>
                </a:lnTo>
                <a:lnTo>
                  <a:pt x="63500" y="889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9800" y="41957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-1270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4244251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04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4400" y="452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25400" y="2540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4500" y="4546600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6400" y="452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400" y="4195762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38300" y="3937000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2743200" y="342835"/>
            <a:ext cx="911912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Программа </a:t>
            </a:r>
          </a:p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«</a:t>
            </a:r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Накопительная ипотека»</a:t>
            </a:r>
            <a:endParaRPr lang="ru-RU" sz="3200" b="1" dirty="0">
              <a:ln w="10541" cmpd="sng">
                <a:solidFill>
                  <a:srgbClr val="33BCDD"/>
                </a:solidFill>
                <a:prstDash val="solid"/>
              </a:ln>
              <a:solidFill>
                <a:srgbClr val="33BCDD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577092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</a:t>
            </a:r>
            <a:r>
              <a:rPr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1</a:t>
            </a:r>
            <a:endParaRPr sz="3200" b="1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28446" y="2543352"/>
            <a:ext cx="10399395" cy="324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23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Граждане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55" dirty="0">
                <a:latin typeface="Arial"/>
                <a:cs typeface="Arial"/>
              </a:rPr>
              <a:t>РФ</a:t>
            </a:r>
            <a:endParaRPr sz="2600" dirty="0">
              <a:latin typeface="Arial"/>
              <a:cs typeface="Arial"/>
            </a:endParaRPr>
          </a:p>
          <a:p>
            <a:pPr marL="5668010" marR="5080">
              <a:lnSpc>
                <a:spcPct val="106400"/>
              </a:lnSpc>
              <a:spcBef>
                <a:spcPts val="1730"/>
              </a:spcBef>
            </a:pPr>
            <a:r>
              <a:rPr sz="2600" spc="55" dirty="0">
                <a:latin typeface="Arial"/>
                <a:cs typeface="Arial"/>
              </a:rPr>
              <a:t>Проживающие </a:t>
            </a:r>
            <a:r>
              <a:rPr sz="2600" spc="-5" dirty="0">
                <a:latin typeface="Arial"/>
                <a:cs typeface="Arial"/>
              </a:rPr>
              <a:t>на</a:t>
            </a:r>
            <a:r>
              <a:rPr sz="2600" spc="-32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территории  </a:t>
            </a:r>
            <a:r>
              <a:rPr sz="2600" spc="45" dirty="0">
                <a:latin typeface="Arial"/>
                <a:cs typeface="Arial"/>
              </a:rPr>
              <a:t>Краснодарского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края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 marR="4445000">
              <a:lnSpc>
                <a:spcPct val="106400"/>
              </a:lnSpc>
              <a:spcBef>
                <a:spcPts val="5"/>
              </a:spcBef>
            </a:pPr>
            <a:r>
              <a:rPr sz="2600" spc="-20" dirty="0">
                <a:latin typeface="Arial"/>
                <a:cs typeface="Arial"/>
              </a:rPr>
              <a:t>Не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70" dirty="0">
                <a:latin typeface="Arial"/>
                <a:cs typeface="Arial"/>
              </a:rPr>
              <a:t>имеющие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40" dirty="0">
                <a:latin typeface="Arial"/>
                <a:cs typeface="Arial"/>
              </a:rPr>
              <a:t>в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25" dirty="0">
                <a:latin typeface="Arial"/>
                <a:cs typeface="Arial"/>
              </a:rPr>
              <a:t>собственности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114" dirty="0">
                <a:latin typeface="Arial"/>
                <a:cs typeface="Arial"/>
              </a:rPr>
              <a:t>жилого  </a:t>
            </a:r>
            <a:r>
              <a:rPr sz="2600" spc="60" dirty="0">
                <a:latin typeface="Arial"/>
                <a:cs typeface="Arial"/>
              </a:rPr>
              <a:t>помещения </a:t>
            </a:r>
            <a:r>
              <a:rPr sz="2600" spc="70" dirty="0">
                <a:latin typeface="Arial"/>
                <a:cs typeface="Arial"/>
              </a:rPr>
              <a:t>либо имеющие </a:t>
            </a:r>
            <a:r>
              <a:rPr sz="2600" spc="45" dirty="0">
                <a:latin typeface="Arial"/>
                <a:cs typeface="Arial"/>
              </a:rPr>
              <a:t>не </a:t>
            </a:r>
            <a:r>
              <a:rPr sz="2600" spc="35" dirty="0">
                <a:latin typeface="Arial"/>
                <a:cs typeface="Arial"/>
              </a:rPr>
              <a:t>более  </a:t>
            </a:r>
            <a:r>
              <a:rPr sz="2600" spc="90" dirty="0">
                <a:latin typeface="Arial"/>
                <a:cs typeface="Arial"/>
              </a:rPr>
              <a:t>одного </a:t>
            </a:r>
            <a:r>
              <a:rPr sz="2600" spc="114" dirty="0">
                <a:latin typeface="Arial"/>
                <a:cs typeface="Arial"/>
              </a:rPr>
              <a:t>жилого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60" dirty="0">
                <a:latin typeface="Arial"/>
                <a:cs typeface="Arial"/>
              </a:rPr>
              <a:t>помещения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2500" y="1790640"/>
            <a:ext cx="5003787" cy="50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9849" y="2249652"/>
            <a:ext cx="1927860" cy="822960"/>
          </a:xfrm>
          <a:custGeom>
            <a:avLst/>
            <a:gdLst/>
            <a:ahLst/>
            <a:cxnLst/>
            <a:rect l="l" t="t" r="r" b="b"/>
            <a:pathLst>
              <a:path w="1927859" h="822960">
                <a:moveTo>
                  <a:pt x="1349149" y="228600"/>
                </a:moveTo>
                <a:lnTo>
                  <a:pt x="411213" y="228600"/>
                </a:lnTo>
                <a:lnTo>
                  <a:pt x="462422" y="229312"/>
                </a:lnTo>
                <a:lnTo>
                  <a:pt x="513283" y="231438"/>
                </a:lnTo>
                <a:lnTo>
                  <a:pt x="563779" y="234957"/>
                </a:lnTo>
                <a:lnTo>
                  <a:pt x="613890" y="239851"/>
                </a:lnTo>
                <a:lnTo>
                  <a:pt x="663597" y="246102"/>
                </a:lnTo>
                <a:lnTo>
                  <a:pt x="712881" y="253689"/>
                </a:lnTo>
                <a:lnTo>
                  <a:pt x="761724" y="262595"/>
                </a:lnTo>
                <a:lnTo>
                  <a:pt x="810107" y="272801"/>
                </a:lnTo>
                <a:lnTo>
                  <a:pt x="858010" y="284286"/>
                </a:lnTo>
                <a:lnTo>
                  <a:pt x="905415" y="297033"/>
                </a:lnTo>
                <a:lnTo>
                  <a:pt x="952303" y="311023"/>
                </a:lnTo>
                <a:lnTo>
                  <a:pt x="998655" y="326237"/>
                </a:lnTo>
                <a:lnTo>
                  <a:pt x="1044452" y="342655"/>
                </a:lnTo>
                <a:lnTo>
                  <a:pt x="1089717" y="360277"/>
                </a:lnTo>
                <a:lnTo>
                  <a:pt x="1134306" y="379031"/>
                </a:lnTo>
                <a:lnTo>
                  <a:pt x="1178325" y="398950"/>
                </a:lnTo>
                <a:lnTo>
                  <a:pt x="1221714" y="419999"/>
                </a:lnTo>
                <a:lnTo>
                  <a:pt x="1264453" y="442157"/>
                </a:lnTo>
                <a:lnTo>
                  <a:pt x="1306525" y="465408"/>
                </a:lnTo>
                <a:lnTo>
                  <a:pt x="1347909" y="489730"/>
                </a:lnTo>
                <a:lnTo>
                  <a:pt x="1388587" y="515107"/>
                </a:lnTo>
                <a:lnTo>
                  <a:pt x="1428540" y="541517"/>
                </a:lnTo>
                <a:lnTo>
                  <a:pt x="1467750" y="568944"/>
                </a:lnTo>
                <a:lnTo>
                  <a:pt x="1506196" y="597367"/>
                </a:lnTo>
                <a:lnTo>
                  <a:pt x="1543862" y="626769"/>
                </a:lnTo>
                <a:lnTo>
                  <a:pt x="1580727" y="657129"/>
                </a:lnTo>
                <a:lnTo>
                  <a:pt x="1616772" y="688430"/>
                </a:lnTo>
                <a:lnTo>
                  <a:pt x="1651980" y="720651"/>
                </a:lnTo>
                <a:lnTo>
                  <a:pt x="1686330" y="753775"/>
                </a:lnTo>
                <a:lnTo>
                  <a:pt x="1719804" y="787783"/>
                </a:lnTo>
                <a:lnTo>
                  <a:pt x="1752371" y="822642"/>
                </a:lnTo>
                <a:lnTo>
                  <a:pt x="1927250" y="675449"/>
                </a:lnTo>
                <a:lnTo>
                  <a:pt x="1894784" y="640300"/>
                </a:lnTo>
                <a:lnTo>
                  <a:pt x="1861515" y="605918"/>
                </a:lnTo>
                <a:lnTo>
                  <a:pt x="1827457" y="572317"/>
                </a:lnTo>
                <a:lnTo>
                  <a:pt x="1792626" y="539514"/>
                </a:lnTo>
                <a:lnTo>
                  <a:pt x="1757038" y="507523"/>
                </a:lnTo>
                <a:lnTo>
                  <a:pt x="1720706" y="476360"/>
                </a:lnTo>
                <a:lnTo>
                  <a:pt x="1683646" y="446038"/>
                </a:lnTo>
                <a:lnTo>
                  <a:pt x="1645872" y="416574"/>
                </a:lnTo>
                <a:lnTo>
                  <a:pt x="1607401" y="387982"/>
                </a:lnTo>
                <a:lnTo>
                  <a:pt x="1568220" y="360259"/>
                </a:lnTo>
                <a:lnTo>
                  <a:pt x="1528423" y="333474"/>
                </a:lnTo>
                <a:lnTo>
                  <a:pt x="1487947" y="307589"/>
                </a:lnTo>
                <a:lnTo>
                  <a:pt x="1446833" y="282636"/>
                </a:lnTo>
                <a:lnTo>
                  <a:pt x="1405095" y="258631"/>
                </a:lnTo>
                <a:lnTo>
                  <a:pt x="1362750" y="235588"/>
                </a:lnTo>
                <a:lnTo>
                  <a:pt x="1349149" y="228600"/>
                </a:lnTo>
                <a:close/>
              </a:path>
              <a:path w="1927859" h="822960">
                <a:moveTo>
                  <a:pt x="411213" y="0"/>
                </a:moveTo>
                <a:lnTo>
                  <a:pt x="358563" y="668"/>
                </a:lnTo>
                <a:lnTo>
                  <a:pt x="306238" y="2664"/>
                </a:lnTo>
                <a:lnTo>
                  <a:pt x="254253" y="5970"/>
                </a:lnTo>
                <a:lnTo>
                  <a:pt x="202625" y="10571"/>
                </a:lnTo>
                <a:lnTo>
                  <a:pt x="151369" y="16449"/>
                </a:lnTo>
                <a:lnTo>
                  <a:pt x="100503" y="23590"/>
                </a:lnTo>
                <a:lnTo>
                  <a:pt x="50041" y="31976"/>
                </a:lnTo>
                <a:lnTo>
                  <a:pt x="0" y="41592"/>
                </a:lnTo>
                <a:lnTo>
                  <a:pt x="98767" y="255625"/>
                </a:lnTo>
                <a:lnTo>
                  <a:pt x="149769" y="247472"/>
                </a:lnTo>
                <a:lnTo>
                  <a:pt x="201226" y="240744"/>
                </a:lnTo>
                <a:lnTo>
                  <a:pt x="253118" y="235469"/>
                </a:lnTo>
                <a:lnTo>
                  <a:pt x="305427" y="231669"/>
                </a:lnTo>
                <a:lnTo>
                  <a:pt x="358131" y="229371"/>
                </a:lnTo>
                <a:lnTo>
                  <a:pt x="411213" y="228600"/>
                </a:lnTo>
                <a:lnTo>
                  <a:pt x="1349149" y="228600"/>
                </a:lnTo>
                <a:lnTo>
                  <a:pt x="1319811" y="213523"/>
                </a:lnTo>
                <a:lnTo>
                  <a:pt x="1276294" y="192450"/>
                </a:lnTo>
                <a:lnTo>
                  <a:pt x="1232213" y="172385"/>
                </a:lnTo>
                <a:lnTo>
                  <a:pt x="1187585" y="153342"/>
                </a:lnTo>
                <a:lnTo>
                  <a:pt x="1142423" y="135337"/>
                </a:lnTo>
                <a:lnTo>
                  <a:pt x="1096743" y="118385"/>
                </a:lnTo>
                <a:lnTo>
                  <a:pt x="1050560" y="102500"/>
                </a:lnTo>
                <a:lnTo>
                  <a:pt x="1003889" y="87698"/>
                </a:lnTo>
                <a:lnTo>
                  <a:pt x="956745" y="73994"/>
                </a:lnTo>
                <a:lnTo>
                  <a:pt x="909142" y="61402"/>
                </a:lnTo>
                <a:lnTo>
                  <a:pt x="861096" y="49939"/>
                </a:lnTo>
                <a:lnTo>
                  <a:pt x="812622" y="39618"/>
                </a:lnTo>
                <a:lnTo>
                  <a:pt x="763734" y="30455"/>
                </a:lnTo>
                <a:lnTo>
                  <a:pt x="714449" y="22465"/>
                </a:lnTo>
                <a:lnTo>
                  <a:pt x="664780" y="15663"/>
                </a:lnTo>
                <a:lnTo>
                  <a:pt x="614743" y="10064"/>
                </a:lnTo>
                <a:lnTo>
                  <a:pt x="564353" y="5684"/>
                </a:lnTo>
                <a:lnTo>
                  <a:pt x="513624" y="2536"/>
                </a:lnTo>
                <a:lnTo>
                  <a:pt x="462573" y="636"/>
                </a:lnTo>
                <a:lnTo>
                  <a:pt x="41121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8940" y="3094647"/>
            <a:ext cx="572135" cy="1314450"/>
          </a:xfrm>
          <a:custGeom>
            <a:avLst/>
            <a:gdLst/>
            <a:ahLst/>
            <a:cxnLst/>
            <a:rect l="l" t="t" r="r" b="b"/>
            <a:pathLst>
              <a:path w="572135" h="1314450">
                <a:moveTo>
                  <a:pt x="388759" y="0"/>
                </a:moveTo>
                <a:lnTo>
                  <a:pt x="361007" y="39176"/>
                </a:lnTo>
                <a:lnTo>
                  <a:pt x="334158" y="79022"/>
                </a:lnTo>
                <a:lnTo>
                  <a:pt x="308227" y="119523"/>
                </a:lnTo>
                <a:lnTo>
                  <a:pt x="283229" y="160663"/>
                </a:lnTo>
                <a:lnTo>
                  <a:pt x="259179" y="202427"/>
                </a:lnTo>
                <a:lnTo>
                  <a:pt x="236092" y="244800"/>
                </a:lnTo>
                <a:lnTo>
                  <a:pt x="213984" y="287768"/>
                </a:lnTo>
                <a:lnTo>
                  <a:pt x="192870" y="331315"/>
                </a:lnTo>
                <a:lnTo>
                  <a:pt x="172765" y="375426"/>
                </a:lnTo>
                <a:lnTo>
                  <a:pt x="153683" y="420087"/>
                </a:lnTo>
                <a:lnTo>
                  <a:pt x="135641" y="465282"/>
                </a:lnTo>
                <a:lnTo>
                  <a:pt x="118653" y="510996"/>
                </a:lnTo>
                <a:lnTo>
                  <a:pt x="102735" y="557215"/>
                </a:lnTo>
                <a:lnTo>
                  <a:pt x="87901" y="603923"/>
                </a:lnTo>
                <a:lnTo>
                  <a:pt x="74166" y="651106"/>
                </a:lnTo>
                <a:lnTo>
                  <a:pt x="61547" y="698747"/>
                </a:lnTo>
                <a:lnTo>
                  <a:pt x="50057" y="746833"/>
                </a:lnTo>
                <a:lnTo>
                  <a:pt x="39713" y="795349"/>
                </a:lnTo>
                <a:lnTo>
                  <a:pt x="30529" y="844278"/>
                </a:lnTo>
                <a:lnTo>
                  <a:pt x="22520" y="893607"/>
                </a:lnTo>
                <a:lnTo>
                  <a:pt x="15652" y="943765"/>
                </a:lnTo>
                <a:lnTo>
                  <a:pt x="10067" y="993660"/>
                </a:lnTo>
                <a:lnTo>
                  <a:pt x="5690" y="1043962"/>
                </a:lnTo>
                <a:lnTo>
                  <a:pt x="2541" y="1094654"/>
                </a:lnTo>
                <a:lnTo>
                  <a:pt x="638" y="1145717"/>
                </a:lnTo>
                <a:lnTo>
                  <a:pt x="0" y="1197127"/>
                </a:lnTo>
                <a:lnTo>
                  <a:pt x="226" y="1226551"/>
                </a:lnTo>
                <a:lnTo>
                  <a:pt x="890" y="1255868"/>
                </a:lnTo>
                <a:lnTo>
                  <a:pt x="1966" y="1285084"/>
                </a:lnTo>
                <a:lnTo>
                  <a:pt x="3428" y="1314208"/>
                </a:lnTo>
                <a:lnTo>
                  <a:pt x="229831" y="1260602"/>
                </a:lnTo>
                <a:lnTo>
                  <a:pt x="229328" y="1244779"/>
                </a:lnTo>
                <a:lnTo>
                  <a:pt x="228939" y="1228931"/>
                </a:lnTo>
                <a:lnTo>
                  <a:pt x="228688" y="1213049"/>
                </a:lnTo>
                <a:lnTo>
                  <a:pt x="228599" y="1197127"/>
                </a:lnTo>
                <a:lnTo>
                  <a:pt x="229318" y="1145715"/>
                </a:lnTo>
                <a:lnTo>
                  <a:pt x="231464" y="1094616"/>
                </a:lnTo>
                <a:lnTo>
                  <a:pt x="235023" y="1043840"/>
                </a:lnTo>
                <a:lnTo>
                  <a:pt x="239978" y="993403"/>
                </a:lnTo>
                <a:lnTo>
                  <a:pt x="246317" y="943321"/>
                </a:lnTo>
                <a:lnTo>
                  <a:pt x="253899" y="894297"/>
                </a:lnTo>
                <a:lnTo>
                  <a:pt x="262878" y="845275"/>
                </a:lnTo>
                <a:lnTo>
                  <a:pt x="273166" y="796717"/>
                </a:lnTo>
                <a:lnTo>
                  <a:pt x="284745" y="748644"/>
                </a:lnTo>
                <a:lnTo>
                  <a:pt x="297595" y="701074"/>
                </a:lnTo>
                <a:lnTo>
                  <a:pt x="311696" y="654026"/>
                </a:lnTo>
                <a:lnTo>
                  <a:pt x="327031" y="607519"/>
                </a:lnTo>
                <a:lnTo>
                  <a:pt x="343579" y="561572"/>
                </a:lnTo>
                <a:lnTo>
                  <a:pt x="361321" y="516205"/>
                </a:lnTo>
                <a:lnTo>
                  <a:pt x="380238" y="471436"/>
                </a:lnTo>
                <a:lnTo>
                  <a:pt x="400312" y="427284"/>
                </a:lnTo>
                <a:lnTo>
                  <a:pt x="421521" y="383769"/>
                </a:lnTo>
                <a:lnTo>
                  <a:pt x="443849" y="340909"/>
                </a:lnTo>
                <a:lnTo>
                  <a:pt x="467274" y="298724"/>
                </a:lnTo>
                <a:lnTo>
                  <a:pt x="491779" y="257232"/>
                </a:lnTo>
                <a:lnTo>
                  <a:pt x="517344" y="216453"/>
                </a:lnTo>
                <a:lnTo>
                  <a:pt x="543949" y="176405"/>
                </a:lnTo>
                <a:lnTo>
                  <a:pt x="571576" y="137109"/>
                </a:lnTo>
                <a:lnTo>
                  <a:pt x="388759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0409" y="4164101"/>
            <a:ext cx="3002915" cy="2170430"/>
          </a:xfrm>
          <a:custGeom>
            <a:avLst/>
            <a:gdLst/>
            <a:ahLst/>
            <a:cxnLst/>
            <a:rect l="l" t="t" r="r" b="b"/>
            <a:pathLst>
              <a:path w="3002915" h="2170429">
                <a:moveTo>
                  <a:pt x="120434" y="1734413"/>
                </a:moveTo>
                <a:lnTo>
                  <a:pt x="0" y="1929269"/>
                </a:lnTo>
                <a:lnTo>
                  <a:pt x="43276" y="1951778"/>
                </a:lnTo>
                <a:lnTo>
                  <a:pt x="87146" y="1973278"/>
                </a:lnTo>
                <a:lnTo>
                  <a:pt x="131594" y="1993753"/>
                </a:lnTo>
                <a:lnTo>
                  <a:pt x="176604" y="2013187"/>
                </a:lnTo>
                <a:lnTo>
                  <a:pt x="222161" y="2031565"/>
                </a:lnTo>
                <a:lnTo>
                  <a:pt x="268249" y="2048871"/>
                </a:lnTo>
                <a:lnTo>
                  <a:pt x="314854" y="2065089"/>
                </a:lnTo>
                <a:lnTo>
                  <a:pt x="361959" y="2080203"/>
                </a:lnTo>
                <a:lnTo>
                  <a:pt x="409549" y="2094199"/>
                </a:lnTo>
                <a:lnTo>
                  <a:pt x="457609" y="2107060"/>
                </a:lnTo>
                <a:lnTo>
                  <a:pt x="506124" y="2118770"/>
                </a:lnTo>
                <a:lnTo>
                  <a:pt x="555077" y="2129314"/>
                </a:lnTo>
                <a:lnTo>
                  <a:pt x="604454" y="2138677"/>
                </a:lnTo>
                <a:lnTo>
                  <a:pt x="654239" y="2146842"/>
                </a:lnTo>
                <a:lnTo>
                  <a:pt x="704416" y="2153794"/>
                </a:lnTo>
                <a:lnTo>
                  <a:pt x="754971" y="2159517"/>
                </a:lnTo>
                <a:lnTo>
                  <a:pt x="805887" y="2163995"/>
                </a:lnTo>
                <a:lnTo>
                  <a:pt x="857150" y="2167214"/>
                </a:lnTo>
                <a:lnTo>
                  <a:pt x="908744" y="2169156"/>
                </a:lnTo>
                <a:lnTo>
                  <a:pt x="960653" y="2169807"/>
                </a:lnTo>
                <a:lnTo>
                  <a:pt x="1008780" y="2169248"/>
                </a:lnTo>
                <a:lnTo>
                  <a:pt x="1056638" y="2167580"/>
                </a:lnTo>
                <a:lnTo>
                  <a:pt x="1104215" y="2164815"/>
                </a:lnTo>
                <a:lnTo>
                  <a:pt x="1151497" y="2160965"/>
                </a:lnTo>
                <a:lnTo>
                  <a:pt x="1198473" y="2156043"/>
                </a:lnTo>
                <a:lnTo>
                  <a:pt x="1245129" y="2150060"/>
                </a:lnTo>
                <a:lnTo>
                  <a:pt x="1291455" y="2143030"/>
                </a:lnTo>
                <a:lnTo>
                  <a:pt x="1337437" y="2134965"/>
                </a:lnTo>
                <a:lnTo>
                  <a:pt x="1383064" y="2125877"/>
                </a:lnTo>
                <a:lnTo>
                  <a:pt x="1428322" y="2115778"/>
                </a:lnTo>
                <a:lnTo>
                  <a:pt x="1473200" y="2104681"/>
                </a:lnTo>
                <a:lnTo>
                  <a:pt x="1517684" y="2092598"/>
                </a:lnTo>
                <a:lnTo>
                  <a:pt x="1561764" y="2079542"/>
                </a:lnTo>
                <a:lnTo>
                  <a:pt x="1605425" y="2065524"/>
                </a:lnTo>
                <a:lnTo>
                  <a:pt x="1648657" y="2050558"/>
                </a:lnTo>
                <a:lnTo>
                  <a:pt x="1691446" y="2034655"/>
                </a:lnTo>
                <a:lnTo>
                  <a:pt x="1733781" y="2017828"/>
                </a:lnTo>
                <a:lnTo>
                  <a:pt x="1775649" y="2000089"/>
                </a:lnTo>
                <a:lnTo>
                  <a:pt x="1817037" y="1981451"/>
                </a:lnTo>
                <a:lnTo>
                  <a:pt x="1857934" y="1961926"/>
                </a:lnTo>
                <a:lnTo>
                  <a:pt x="1898326" y="1941526"/>
                </a:lnTo>
                <a:lnTo>
                  <a:pt x="1898925" y="1941207"/>
                </a:lnTo>
                <a:lnTo>
                  <a:pt x="960653" y="1941207"/>
                </a:lnTo>
                <a:lnTo>
                  <a:pt x="907358" y="1940434"/>
                </a:lnTo>
                <a:lnTo>
                  <a:pt x="854442" y="1938129"/>
                </a:lnTo>
                <a:lnTo>
                  <a:pt x="801924" y="1934314"/>
                </a:lnTo>
                <a:lnTo>
                  <a:pt x="749827" y="1929009"/>
                </a:lnTo>
                <a:lnTo>
                  <a:pt x="698172" y="1922238"/>
                </a:lnTo>
                <a:lnTo>
                  <a:pt x="646979" y="1914021"/>
                </a:lnTo>
                <a:lnTo>
                  <a:pt x="596270" y="1904381"/>
                </a:lnTo>
                <a:lnTo>
                  <a:pt x="546066" y="1893338"/>
                </a:lnTo>
                <a:lnTo>
                  <a:pt x="496388" y="1880914"/>
                </a:lnTo>
                <a:lnTo>
                  <a:pt x="447257" y="1867132"/>
                </a:lnTo>
                <a:lnTo>
                  <a:pt x="398694" y="1852011"/>
                </a:lnTo>
                <a:lnTo>
                  <a:pt x="350721" y="1835575"/>
                </a:lnTo>
                <a:lnTo>
                  <a:pt x="303358" y="1817845"/>
                </a:lnTo>
                <a:lnTo>
                  <a:pt x="256626" y="1798842"/>
                </a:lnTo>
                <a:lnTo>
                  <a:pt x="210548" y="1778588"/>
                </a:lnTo>
                <a:lnTo>
                  <a:pt x="165143" y="1757104"/>
                </a:lnTo>
                <a:lnTo>
                  <a:pt x="120434" y="1734413"/>
                </a:lnTo>
                <a:close/>
              </a:path>
              <a:path w="3002915" h="2170429">
                <a:moveTo>
                  <a:pt x="2998673" y="0"/>
                </a:moveTo>
                <a:lnTo>
                  <a:pt x="2771127" y="22796"/>
                </a:lnTo>
                <a:lnTo>
                  <a:pt x="2772391" y="48873"/>
                </a:lnTo>
                <a:lnTo>
                  <a:pt x="2773367" y="75044"/>
                </a:lnTo>
                <a:lnTo>
                  <a:pt x="2773969" y="101309"/>
                </a:lnTo>
                <a:lnTo>
                  <a:pt x="2774175" y="127673"/>
                </a:lnTo>
                <a:lnTo>
                  <a:pt x="2773543" y="175911"/>
                </a:lnTo>
                <a:lnTo>
                  <a:pt x="2771656" y="223842"/>
                </a:lnTo>
                <a:lnTo>
                  <a:pt x="2768532" y="271451"/>
                </a:lnTo>
                <a:lnTo>
                  <a:pt x="2764185" y="318722"/>
                </a:lnTo>
                <a:lnTo>
                  <a:pt x="2758631" y="365638"/>
                </a:lnTo>
                <a:lnTo>
                  <a:pt x="2751886" y="412184"/>
                </a:lnTo>
                <a:lnTo>
                  <a:pt x="2743940" y="458478"/>
                </a:lnTo>
                <a:lnTo>
                  <a:pt x="2734807" y="504461"/>
                </a:lnTo>
                <a:lnTo>
                  <a:pt x="2724665" y="549446"/>
                </a:lnTo>
                <a:lnTo>
                  <a:pt x="2713315" y="594355"/>
                </a:lnTo>
                <a:lnTo>
                  <a:pt x="2700852" y="638815"/>
                </a:lnTo>
                <a:lnTo>
                  <a:pt x="2687294" y="682810"/>
                </a:lnTo>
                <a:lnTo>
                  <a:pt x="2672655" y="726325"/>
                </a:lnTo>
                <a:lnTo>
                  <a:pt x="2656952" y="769343"/>
                </a:lnTo>
                <a:lnTo>
                  <a:pt x="2640199" y="811850"/>
                </a:lnTo>
                <a:lnTo>
                  <a:pt x="2622414" y="853829"/>
                </a:lnTo>
                <a:lnTo>
                  <a:pt x="2603612" y="895264"/>
                </a:lnTo>
                <a:lnTo>
                  <a:pt x="2583808" y="936139"/>
                </a:lnTo>
                <a:lnTo>
                  <a:pt x="2563018" y="976440"/>
                </a:lnTo>
                <a:lnTo>
                  <a:pt x="2541259" y="1016149"/>
                </a:lnTo>
                <a:lnTo>
                  <a:pt x="2518545" y="1055252"/>
                </a:lnTo>
                <a:lnTo>
                  <a:pt x="2494893" y="1093732"/>
                </a:lnTo>
                <a:lnTo>
                  <a:pt x="2470319" y="1131574"/>
                </a:lnTo>
                <a:lnTo>
                  <a:pt x="2444838" y="1168762"/>
                </a:lnTo>
                <a:lnTo>
                  <a:pt x="2418466" y="1205280"/>
                </a:lnTo>
                <a:lnTo>
                  <a:pt x="2391219" y="1241112"/>
                </a:lnTo>
                <a:lnTo>
                  <a:pt x="2363112" y="1276242"/>
                </a:lnTo>
                <a:lnTo>
                  <a:pt x="2334162" y="1310656"/>
                </a:lnTo>
                <a:lnTo>
                  <a:pt x="2304384" y="1344336"/>
                </a:lnTo>
                <a:lnTo>
                  <a:pt x="2273794" y="1377268"/>
                </a:lnTo>
                <a:lnTo>
                  <a:pt x="2242408" y="1409434"/>
                </a:lnTo>
                <a:lnTo>
                  <a:pt x="2210242" y="1440821"/>
                </a:lnTo>
                <a:lnTo>
                  <a:pt x="2177311" y="1471411"/>
                </a:lnTo>
                <a:lnTo>
                  <a:pt x="2143631" y="1501189"/>
                </a:lnTo>
                <a:lnTo>
                  <a:pt x="2109218" y="1530140"/>
                </a:lnTo>
                <a:lnTo>
                  <a:pt x="2074087" y="1558246"/>
                </a:lnTo>
                <a:lnTo>
                  <a:pt x="2038255" y="1585494"/>
                </a:lnTo>
                <a:lnTo>
                  <a:pt x="2001738" y="1611866"/>
                </a:lnTo>
                <a:lnTo>
                  <a:pt x="1964550" y="1637347"/>
                </a:lnTo>
                <a:lnTo>
                  <a:pt x="1926709" y="1661922"/>
                </a:lnTo>
                <a:lnTo>
                  <a:pt x="1888229" y="1685574"/>
                </a:lnTo>
                <a:lnTo>
                  <a:pt x="1849126" y="1708288"/>
                </a:lnTo>
                <a:lnTo>
                  <a:pt x="1809417" y="1730048"/>
                </a:lnTo>
                <a:lnTo>
                  <a:pt x="1769117" y="1750838"/>
                </a:lnTo>
                <a:lnTo>
                  <a:pt x="1728242" y="1770642"/>
                </a:lnTo>
                <a:lnTo>
                  <a:pt x="1686807" y="1789444"/>
                </a:lnTo>
                <a:lnTo>
                  <a:pt x="1644828" y="1807230"/>
                </a:lnTo>
                <a:lnTo>
                  <a:pt x="1602322" y="1823982"/>
                </a:lnTo>
                <a:lnTo>
                  <a:pt x="1559304" y="1839686"/>
                </a:lnTo>
                <a:lnTo>
                  <a:pt x="1515789" y="1854325"/>
                </a:lnTo>
                <a:lnTo>
                  <a:pt x="1471794" y="1867884"/>
                </a:lnTo>
                <a:lnTo>
                  <a:pt x="1427334" y="1880346"/>
                </a:lnTo>
                <a:lnTo>
                  <a:pt x="1382426" y="1891697"/>
                </a:lnTo>
                <a:lnTo>
                  <a:pt x="1337084" y="1901919"/>
                </a:lnTo>
                <a:lnTo>
                  <a:pt x="1291325" y="1910998"/>
                </a:lnTo>
                <a:lnTo>
                  <a:pt x="1245164" y="1918918"/>
                </a:lnTo>
                <a:lnTo>
                  <a:pt x="1198618" y="1925663"/>
                </a:lnTo>
                <a:lnTo>
                  <a:pt x="1151702" y="1931217"/>
                </a:lnTo>
                <a:lnTo>
                  <a:pt x="1104431" y="1935564"/>
                </a:lnTo>
                <a:lnTo>
                  <a:pt x="1056823" y="1938689"/>
                </a:lnTo>
                <a:lnTo>
                  <a:pt x="1008891" y="1940575"/>
                </a:lnTo>
                <a:lnTo>
                  <a:pt x="960653" y="1941207"/>
                </a:lnTo>
                <a:lnTo>
                  <a:pt x="1898925" y="1941207"/>
                </a:lnTo>
                <a:lnTo>
                  <a:pt x="1938202" y="1920264"/>
                </a:lnTo>
                <a:lnTo>
                  <a:pt x="1977549" y="1898152"/>
                </a:lnTo>
                <a:lnTo>
                  <a:pt x="2016355" y="1875202"/>
                </a:lnTo>
                <a:lnTo>
                  <a:pt x="2054608" y="1851427"/>
                </a:lnTo>
                <a:lnTo>
                  <a:pt x="2092294" y="1826839"/>
                </a:lnTo>
                <a:lnTo>
                  <a:pt x="2129403" y="1801450"/>
                </a:lnTo>
                <a:lnTo>
                  <a:pt x="2165920" y="1775273"/>
                </a:lnTo>
                <a:lnTo>
                  <a:pt x="2201835" y="1748320"/>
                </a:lnTo>
                <a:lnTo>
                  <a:pt x="2237135" y="1720604"/>
                </a:lnTo>
                <a:lnTo>
                  <a:pt x="2271807" y="1692137"/>
                </a:lnTo>
                <a:lnTo>
                  <a:pt x="2305839" y="1662930"/>
                </a:lnTo>
                <a:lnTo>
                  <a:pt x="2339219" y="1632998"/>
                </a:lnTo>
                <a:lnTo>
                  <a:pt x="2371933" y="1602351"/>
                </a:lnTo>
                <a:lnTo>
                  <a:pt x="2403971" y="1571002"/>
                </a:lnTo>
                <a:lnTo>
                  <a:pt x="2435320" y="1538964"/>
                </a:lnTo>
                <a:lnTo>
                  <a:pt x="2465967" y="1506249"/>
                </a:lnTo>
                <a:lnTo>
                  <a:pt x="2495899" y="1472869"/>
                </a:lnTo>
                <a:lnTo>
                  <a:pt x="2525105" y="1438837"/>
                </a:lnTo>
                <a:lnTo>
                  <a:pt x="2553573" y="1404165"/>
                </a:lnTo>
                <a:lnTo>
                  <a:pt x="2581289" y="1368865"/>
                </a:lnTo>
                <a:lnTo>
                  <a:pt x="2608242" y="1332950"/>
                </a:lnTo>
                <a:lnTo>
                  <a:pt x="2634418" y="1296432"/>
                </a:lnTo>
                <a:lnTo>
                  <a:pt x="2659807" y="1259324"/>
                </a:lnTo>
                <a:lnTo>
                  <a:pt x="2684395" y="1221637"/>
                </a:lnTo>
                <a:lnTo>
                  <a:pt x="2708170" y="1183384"/>
                </a:lnTo>
                <a:lnTo>
                  <a:pt x="2731120" y="1144578"/>
                </a:lnTo>
                <a:lnTo>
                  <a:pt x="2753232" y="1105230"/>
                </a:lnTo>
                <a:lnTo>
                  <a:pt x="2774494" y="1065354"/>
                </a:lnTo>
                <a:lnTo>
                  <a:pt x="2794894" y="1024961"/>
                </a:lnTo>
                <a:lnTo>
                  <a:pt x="2814419" y="984065"/>
                </a:lnTo>
                <a:lnTo>
                  <a:pt x="2833057" y="942676"/>
                </a:lnTo>
                <a:lnTo>
                  <a:pt x="2850796" y="900808"/>
                </a:lnTo>
                <a:lnTo>
                  <a:pt x="2867623" y="858473"/>
                </a:lnTo>
                <a:lnTo>
                  <a:pt x="2883526" y="815683"/>
                </a:lnTo>
                <a:lnTo>
                  <a:pt x="2898492" y="772451"/>
                </a:lnTo>
                <a:lnTo>
                  <a:pt x="2912510" y="728789"/>
                </a:lnTo>
                <a:lnTo>
                  <a:pt x="2925566" y="684709"/>
                </a:lnTo>
                <a:lnTo>
                  <a:pt x="2937649" y="640224"/>
                </a:lnTo>
                <a:lnTo>
                  <a:pt x="2948746" y="595346"/>
                </a:lnTo>
                <a:lnTo>
                  <a:pt x="2958845" y="550088"/>
                </a:lnTo>
                <a:lnTo>
                  <a:pt x="2967995" y="504104"/>
                </a:lnTo>
                <a:lnTo>
                  <a:pt x="2976018" y="458345"/>
                </a:lnTo>
                <a:lnTo>
                  <a:pt x="2983028" y="412152"/>
                </a:lnTo>
                <a:lnTo>
                  <a:pt x="2989010" y="365495"/>
                </a:lnTo>
                <a:lnTo>
                  <a:pt x="2993933" y="318519"/>
                </a:lnTo>
                <a:lnTo>
                  <a:pt x="2997782" y="271236"/>
                </a:lnTo>
                <a:lnTo>
                  <a:pt x="3000548" y="223659"/>
                </a:lnTo>
                <a:lnTo>
                  <a:pt x="3002216" y="175801"/>
                </a:lnTo>
                <a:lnTo>
                  <a:pt x="3002775" y="127673"/>
                </a:lnTo>
                <a:lnTo>
                  <a:pt x="3002502" y="95570"/>
                </a:lnTo>
                <a:lnTo>
                  <a:pt x="3001705" y="63593"/>
                </a:lnTo>
                <a:lnTo>
                  <a:pt x="3000417" y="31737"/>
                </a:lnTo>
                <a:lnTo>
                  <a:pt x="299867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200400" y="-179473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dirty="0"/>
          </a:p>
          <a:p>
            <a:r>
              <a:rPr lang="ru-RU" dirty="0"/>
              <a:t>Участники программы </a:t>
            </a:r>
          </a:p>
          <a:p>
            <a:r>
              <a:rPr lang="ru-RU" dirty="0" smtClean="0"/>
              <a:t>«</a:t>
            </a:r>
            <a:r>
              <a:rPr lang="ru-RU" dirty="0"/>
              <a:t>Накопительная ипотека»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0053" y="-581760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>
                <a:solidFill>
                  <a:srgbClr val="C6EDF6"/>
                </a:solidFill>
                <a:latin typeface="Arial Black" panose="020B0A04020102020204" pitchFamily="34" charset="0"/>
                <a:ea typeface="+mj-ea"/>
                <a:cs typeface="Arial"/>
              </a:rPr>
              <a:t>02</a:t>
            </a:r>
            <a:endParaRPr sz="23925" b="1" baseline="-13584" dirty="0">
              <a:solidFill>
                <a:srgbClr val="C6EDF6"/>
              </a:solidFill>
              <a:latin typeface="Arial Black" panose="020B0A04020102020204" pitchFamily="34" charset="0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15374"/>
            <a:ext cx="1226361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6373" y="1780786"/>
            <a:ext cx="10008000" cy="438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spc="85" dirty="0" smtClean="0">
                <a:latin typeface="Arial"/>
                <a:cs typeface="Arial"/>
              </a:rPr>
              <a:t>БАНК</a:t>
            </a:r>
            <a:r>
              <a:rPr sz="2600" spc="75" dirty="0" smtClean="0">
                <a:latin typeface="Arial"/>
                <a:cs typeface="Arial"/>
              </a:rPr>
              <a:t>:</a:t>
            </a:r>
            <a:endParaRPr sz="2600" dirty="0" smtClean="0">
              <a:latin typeface="Arial"/>
              <a:cs typeface="Arial"/>
            </a:endParaRPr>
          </a:p>
          <a:p>
            <a:pPr marL="520065" marR="351790">
              <a:lnSpc>
                <a:spcPts val="4600"/>
              </a:lnSpc>
              <a:spcBef>
                <a:spcPts val="229"/>
              </a:spcBef>
            </a:pPr>
            <a:r>
              <a:rPr sz="2100" spc="5" dirty="0" err="1" smtClean="0">
                <a:latin typeface="Arial"/>
                <a:cs typeface="Arial"/>
              </a:rPr>
              <a:t>осуществляет</a:t>
            </a:r>
            <a:r>
              <a:rPr sz="2100" spc="-95" dirty="0" smtClean="0">
                <a:latin typeface="Arial"/>
                <a:cs typeface="Arial"/>
              </a:rPr>
              <a:t> </a:t>
            </a:r>
            <a:r>
              <a:rPr sz="2100" spc="20" dirty="0" err="1" smtClean="0">
                <a:latin typeface="Arial"/>
                <a:cs typeface="Arial"/>
              </a:rPr>
              <a:t>деятельность</a:t>
            </a:r>
            <a:r>
              <a:rPr sz="2100" spc="-90" dirty="0" smtClean="0">
                <a:latin typeface="Arial"/>
                <a:cs typeface="Arial"/>
              </a:rPr>
              <a:t> </a:t>
            </a:r>
            <a:r>
              <a:rPr sz="2100" spc="-5" dirty="0" err="1" smtClean="0">
                <a:latin typeface="Arial"/>
                <a:cs typeface="Arial"/>
              </a:rPr>
              <a:t>на</a:t>
            </a:r>
            <a:r>
              <a:rPr sz="2100" spc="-90" dirty="0" smtClean="0">
                <a:latin typeface="Arial"/>
                <a:cs typeface="Arial"/>
              </a:rPr>
              <a:t> </a:t>
            </a:r>
            <a:r>
              <a:rPr sz="2100" spc="50" dirty="0" err="1" smtClean="0">
                <a:latin typeface="Arial"/>
                <a:cs typeface="Arial"/>
              </a:rPr>
              <a:t>территории</a:t>
            </a:r>
            <a:r>
              <a:rPr sz="2100" spc="-90" dirty="0" smtClean="0">
                <a:latin typeface="Arial"/>
                <a:cs typeface="Arial"/>
              </a:rPr>
              <a:t> </a:t>
            </a:r>
            <a:r>
              <a:rPr sz="2100" spc="35" dirty="0" err="1" smtClean="0">
                <a:latin typeface="Arial"/>
                <a:cs typeface="Arial"/>
              </a:rPr>
              <a:t>Краснодарского</a:t>
            </a:r>
            <a:r>
              <a:rPr sz="2100" spc="-95" dirty="0" smtClean="0">
                <a:latin typeface="Arial"/>
                <a:cs typeface="Arial"/>
              </a:rPr>
              <a:t> </a:t>
            </a:r>
            <a:r>
              <a:rPr sz="2100" spc="30" dirty="0" err="1" smtClean="0">
                <a:latin typeface="Arial"/>
                <a:cs typeface="Arial"/>
              </a:rPr>
              <a:t>края</a:t>
            </a:r>
            <a:r>
              <a:rPr sz="2100" spc="30" dirty="0" smtClean="0">
                <a:latin typeface="Arial"/>
                <a:cs typeface="Arial"/>
              </a:rPr>
              <a:t> </a:t>
            </a:r>
            <a:endParaRPr lang="ru-RU" sz="2100" spc="30" dirty="0" smtClean="0">
              <a:latin typeface="Arial"/>
              <a:cs typeface="Arial"/>
            </a:endParaRPr>
          </a:p>
          <a:p>
            <a:pPr marL="520065" marR="351790">
              <a:lnSpc>
                <a:spcPts val="4600"/>
              </a:lnSpc>
              <a:spcBef>
                <a:spcPts val="229"/>
              </a:spcBef>
            </a:pPr>
            <a:r>
              <a:rPr lang="ru-RU" sz="2100" spc="30" dirty="0" smtClean="0">
                <a:latin typeface="Arial"/>
                <a:cs typeface="Arial"/>
              </a:rPr>
              <a:t>является </a:t>
            </a:r>
            <a:r>
              <a:rPr lang="ru-RU" sz="2100" spc="30" dirty="0" smtClean="0">
                <a:latin typeface="Arial"/>
                <a:cs typeface="Arial"/>
              </a:rPr>
              <a:t>участником  системы обязательного страхования вкладов</a:t>
            </a:r>
            <a:r>
              <a:rPr sz="2100" spc="30" dirty="0" smtClean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имеет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лицензию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5" dirty="0" err="1">
                <a:latin typeface="Arial"/>
                <a:cs typeface="Arial"/>
              </a:rPr>
              <a:t>на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lang="ru-RU" sz="2100" spc="-100" dirty="0" smtClean="0">
                <a:latin typeface="Arial"/>
                <a:cs typeface="Arial"/>
              </a:rPr>
              <a:t>привлечение во вклады средств физических лиц </a:t>
            </a:r>
            <a:r>
              <a:rPr sz="2100" spc="35" dirty="0" err="1" smtClean="0">
                <a:latin typeface="Arial"/>
                <a:cs typeface="Arial"/>
              </a:rPr>
              <a:t>имеет</a:t>
            </a:r>
            <a:r>
              <a:rPr sz="2100" spc="35" dirty="0" smtClean="0">
                <a:latin typeface="Arial"/>
                <a:cs typeface="Arial"/>
              </a:rPr>
              <a:t> </a:t>
            </a:r>
            <a:r>
              <a:rPr sz="2100" spc="60" dirty="0" err="1">
                <a:latin typeface="Arial"/>
                <a:cs typeface="Arial"/>
              </a:rPr>
              <a:t>опыт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55" dirty="0" err="1" smtClean="0">
                <a:latin typeface="Arial"/>
                <a:cs typeface="Arial"/>
              </a:rPr>
              <a:t>ипотечного</a:t>
            </a:r>
            <a:r>
              <a:rPr lang="ru-RU" sz="2100" spc="55" dirty="0" smtClean="0">
                <a:latin typeface="Arial"/>
                <a:cs typeface="Arial"/>
              </a:rPr>
              <a:t> </a:t>
            </a:r>
            <a:r>
              <a:rPr sz="2100" spc="-400" dirty="0" smtClean="0">
                <a:latin typeface="Arial"/>
                <a:cs typeface="Arial"/>
              </a:rPr>
              <a:t> </a:t>
            </a:r>
            <a:r>
              <a:rPr lang="ru-RU" sz="2100" spc="-400" dirty="0" smtClean="0">
                <a:latin typeface="Arial"/>
                <a:cs typeface="Arial"/>
              </a:rPr>
              <a:t> </a:t>
            </a:r>
            <a:r>
              <a:rPr sz="2100" spc="40" dirty="0" err="1" smtClean="0">
                <a:latin typeface="Arial"/>
                <a:cs typeface="Arial"/>
              </a:rPr>
              <a:t>кредитования</a:t>
            </a:r>
            <a:r>
              <a:rPr lang="ru-RU" sz="2100" spc="40" dirty="0">
                <a:latin typeface="Arial"/>
                <a:cs typeface="Arial"/>
              </a:rPr>
              <a:t> 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520065">
              <a:lnSpc>
                <a:spcPct val="100000"/>
              </a:lnSpc>
            </a:pPr>
            <a:r>
              <a:rPr sz="2100" spc="35" dirty="0">
                <a:latin typeface="Arial"/>
                <a:cs typeface="Arial"/>
              </a:rPr>
              <a:t>имеет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20" dirty="0">
                <a:latin typeface="Arial"/>
                <a:cs typeface="Arial"/>
              </a:rPr>
              <a:t>филиальную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сеть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в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lang="ru-RU" sz="2100" spc="-100" dirty="0" err="1" smtClean="0">
                <a:latin typeface="Arial"/>
                <a:cs typeface="Arial"/>
              </a:rPr>
              <a:t>Крснодарском</a:t>
            </a:r>
            <a:r>
              <a:rPr lang="ru-RU" sz="2100" spc="-100" dirty="0" smtClean="0">
                <a:latin typeface="Arial"/>
                <a:cs typeface="Arial"/>
              </a:rPr>
              <a:t> </a:t>
            </a:r>
            <a:r>
              <a:rPr sz="2100" spc="50" dirty="0" err="1" smtClean="0">
                <a:latin typeface="Arial"/>
                <a:cs typeface="Arial"/>
              </a:rPr>
              <a:t>крае</a:t>
            </a:r>
            <a:r>
              <a:rPr sz="2100" spc="-100" dirty="0" smtClean="0">
                <a:latin typeface="Arial"/>
                <a:cs typeface="Arial"/>
              </a:rPr>
              <a:t> </a:t>
            </a:r>
            <a:r>
              <a:rPr lang="ru-RU" sz="2100" spc="-5" dirty="0" smtClean="0">
                <a:latin typeface="Arial"/>
                <a:cs typeface="Arial"/>
              </a:rPr>
              <a:t> </a:t>
            </a:r>
            <a:endParaRPr sz="2100" dirty="0" smtClean="0">
              <a:latin typeface="Arial"/>
              <a:cs typeface="Arial"/>
            </a:endParaRPr>
          </a:p>
          <a:p>
            <a:pPr marL="520065" marR="5080">
              <a:lnSpc>
                <a:spcPct val="119100"/>
              </a:lnSpc>
              <a:spcBef>
                <a:spcPts val="1545"/>
              </a:spcBef>
            </a:pPr>
            <a:r>
              <a:rPr sz="2100" spc="40" dirty="0" err="1" smtClean="0">
                <a:latin typeface="Arial"/>
                <a:cs typeface="Arial"/>
              </a:rPr>
              <a:t>заключ</a:t>
            </a:r>
            <a:r>
              <a:rPr lang="ru-RU" sz="2100" spc="40" dirty="0" smtClean="0">
                <a:latin typeface="Arial"/>
                <a:cs typeface="Arial"/>
              </a:rPr>
              <a:t>ил</a:t>
            </a:r>
            <a:r>
              <a:rPr sz="2100" spc="-100" dirty="0" smtClean="0">
                <a:latin typeface="Arial"/>
                <a:cs typeface="Arial"/>
              </a:rPr>
              <a:t> </a:t>
            </a:r>
            <a:r>
              <a:rPr lang="ru-RU" sz="2100" spc="-100" dirty="0" smtClean="0">
                <a:latin typeface="Arial"/>
                <a:cs typeface="Arial"/>
              </a:rPr>
              <a:t>с</a:t>
            </a:r>
            <a:r>
              <a:rPr sz="2100" dirty="0" err="1" smtClean="0">
                <a:latin typeface="Arial"/>
                <a:cs typeface="Arial"/>
              </a:rPr>
              <a:t>оглашение</a:t>
            </a:r>
            <a:r>
              <a:rPr sz="2100" spc="-100" dirty="0" smtClean="0">
                <a:latin typeface="Arial"/>
                <a:cs typeface="Arial"/>
              </a:rPr>
              <a:t> </a:t>
            </a:r>
            <a:r>
              <a:rPr lang="ru-RU" sz="2100" spc="-100" dirty="0" smtClean="0">
                <a:latin typeface="Arial"/>
                <a:cs typeface="Arial"/>
              </a:rPr>
              <a:t>о сотрудничестве </a:t>
            </a:r>
            <a:r>
              <a:rPr sz="2100" spc="-75" dirty="0" smtClean="0">
                <a:latin typeface="Arial"/>
                <a:cs typeface="Arial"/>
              </a:rPr>
              <a:t>с</a:t>
            </a:r>
            <a:r>
              <a:rPr sz="2100" spc="-100" dirty="0" smtClean="0">
                <a:latin typeface="Arial"/>
                <a:cs typeface="Arial"/>
              </a:rPr>
              <a:t> </a:t>
            </a:r>
            <a:r>
              <a:rPr sz="2100" spc="20" dirty="0" err="1" smtClean="0">
                <a:latin typeface="Arial"/>
                <a:cs typeface="Arial"/>
              </a:rPr>
              <a:t>министерством</a:t>
            </a:r>
            <a:r>
              <a:rPr lang="ru-RU" sz="2100" spc="20" dirty="0" smtClean="0">
                <a:latin typeface="Arial"/>
                <a:cs typeface="Arial"/>
              </a:rPr>
              <a:t> </a:t>
            </a:r>
            <a:r>
              <a:rPr sz="2100" spc="20" dirty="0" smtClean="0">
                <a:latin typeface="Arial"/>
                <a:cs typeface="Arial"/>
              </a:rPr>
              <a:t>ТЭК</a:t>
            </a:r>
            <a:r>
              <a:rPr sz="2100" spc="-95" dirty="0" smtClean="0">
                <a:latin typeface="Arial"/>
                <a:cs typeface="Arial"/>
              </a:rPr>
              <a:t> </a:t>
            </a:r>
            <a:r>
              <a:rPr sz="2100" spc="80" dirty="0" smtClean="0">
                <a:latin typeface="Arial"/>
                <a:cs typeface="Arial"/>
              </a:rPr>
              <a:t>и</a:t>
            </a:r>
            <a:r>
              <a:rPr sz="2100" spc="-100" dirty="0" smtClean="0">
                <a:latin typeface="Arial"/>
                <a:cs typeface="Arial"/>
              </a:rPr>
              <a:t> </a:t>
            </a:r>
            <a:r>
              <a:rPr sz="2100" spc="10" dirty="0" smtClean="0">
                <a:latin typeface="Arial"/>
                <a:cs typeface="Arial"/>
              </a:rPr>
              <a:t>ЖКХ</a:t>
            </a:r>
            <a:r>
              <a:rPr sz="2100" spc="-100" dirty="0" smtClean="0">
                <a:latin typeface="Arial"/>
                <a:cs typeface="Arial"/>
              </a:rPr>
              <a:t> </a:t>
            </a:r>
            <a:r>
              <a:rPr sz="2100" spc="35" dirty="0" err="1" smtClean="0">
                <a:latin typeface="Arial"/>
                <a:cs typeface="Arial"/>
              </a:rPr>
              <a:t>Краснодарского</a:t>
            </a:r>
            <a:r>
              <a:rPr sz="2100" spc="35" dirty="0" smtClean="0">
                <a:latin typeface="Arial"/>
                <a:cs typeface="Arial"/>
              </a:rPr>
              <a:t>  </a:t>
            </a:r>
            <a:r>
              <a:rPr sz="2100" spc="30" dirty="0" err="1" smtClean="0">
                <a:latin typeface="Arial"/>
                <a:cs typeface="Arial"/>
              </a:rPr>
              <a:t>края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6370" y="2515836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5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6370" y="3107840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6370" y="3700531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6370" y="4271950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1800" y="0"/>
            <a:ext cx="8395220" cy="7560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Требования к Банку </a:t>
            </a:r>
            <a:r>
              <a:rPr lang="ru-RU" sz="3200" dirty="0"/>
              <a:t>- </a:t>
            </a:r>
            <a:r>
              <a:rPr lang="ru-RU" sz="3200" dirty="0" smtClean="0"/>
              <a:t>Партнеру</a:t>
            </a:r>
            <a:endParaRPr lang="ru-RU" sz="3200" dirty="0"/>
          </a:p>
        </p:txBody>
      </p:sp>
      <p:sp>
        <p:nvSpPr>
          <p:cNvPr id="11" name="object 8"/>
          <p:cNvSpPr/>
          <p:nvPr/>
        </p:nvSpPr>
        <p:spPr>
          <a:xfrm>
            <a:off x="1106370" y="4957380"/>
            <a:ext cx="160656" cy="152400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558567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03</a:t>
            </a:r>
            <a:endParaRPr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7732"/>
            <a:ext cx="12187415" cy="1009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9245" y="3167478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5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60296" y="3159658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134" y="160134"/>
                </a:moveTo>
                <a:lnTo>
                  <a:pt x="0" y="160134"/>
                </a:lnTo>
                <a:lnTo>
                  <a:pt x="0" y="0"/>
                </a:lnTo>
                <a:lnTo>
                  <a:pt x="160134" y="0"/>
                </a:lnTo>
                <a:lnTo>
                  <a:pt x="160134" y="160134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3205" y="5115611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4" h="226695">
                <a:moveTo>
                  <a:pt x="113233" y="0"/>
                </a:moveTo>
                <a:lnTo>
                  <a:pt x="0" y="113233"/>
                </a:lnTo>
                <a:lnTo>
                  <a:pt x="113233" y="226466"/>
                </a:lnTo>
                <a:lnTo>
                  <a:pt x="226479" y="113233"/>
                </a:lnTo>
                <a:lnTo>
                  <a:pt x="1132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2312" y="152400"/>
            <a:ext cx="839522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Банки </a:t>
            </a:r>
            <a:r>
              <a:rPr lang="ru-RU" sz="3200" dirty="0"/>
              <a:t>- </a:t>
            </a:r>
            <a:r>
              <a:rPr lang="ru-RU" sz="3200" dirty="0" smtClean="0"/>
              <a:t>Партнеры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82486" y="3033952"/>
            <a:ext cx="410772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600" b="1" spc="40" dirty="0">
                <a:solidFill>
                  <a:prstClr val="black"/>
                </a:solidFill>
                <a:latin typeface="Arial"/>
                <a:cs typeface="Arial"/>
              </a:rPr>
              <a:t>ПАО КБ «Центр-</a:t>
            </a:r>
            <a:r>
              <a:rPr lang="ru-RU" sz="2600" b="1" spc="40" dirty="0" err="1">
                <a:solidFill>
                  <a:prstClr val="black"/>
                </a:solidFill>
                <a:latin typeface="Arial"/>
                <a:cs typeface="Arial"/>
              </a:rPr>
              <a:t>инвест</a:t>
            </a:r>
            <a:r>
              <a:rPr lang="ru-RU" sz="2600" b="1" spc="40" dirty="0">
                <a:solidFill>
                  <a:prstClr val="black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05501" y="3033518"/>
            <a:ext cx="434110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600" b="1" spc="40" dirty="0">
                <a:solidFill>
                  <a:prstClr val="black"/>
                </a:solidFill>
                <a:latin typeface="Arial"/>
                <a:cs typeface="Arial"/>
              </a:rPr>
              <a:t>АО «</a:t>
            </a:r>
            <a:r>
              <a:rPr lang="ru-RU" sz="2600" b="1" spc="40" dirty="0" err="1">
                <a:solidFill>
                  <a:prstClr val="black"/>
                </a:solidFill>
                <a:latin typeface="Arial"/>
                <a:cs typeface="Arial"/>
              </a:rPr>
              <a:t>Россельхозбанк</a:t>
            </a:r>
            <a:r>
              <a:rPr lang="ru-RU" sz="2600" b="1" spc="40" dirty="0">
                <a:solidFill>
                  <a:prstClr val="black"/>
                </a:solidFill>
                <a:latin typeface="Arial"/>
                <a:cs typeface="Arial"/>
              </a:rPr>
              <a:t>»</a:t>
            </a:r>
          </a:p>
        </p:txBody>
      </p:sp>
      <p:pic>
        <p:nvPicPr>
          <p:cNvPr id="18" name="Рисунок 17" descr="C:\Users\Игорь\Downloads\Без названия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60454"/>
            <a:ext cx="32194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Игорь\Downloads\rosselhozbank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01" y="5060454"/>
            <a:ext cx="32194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86" y="-595513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03</a:t>
            </a:r>
            <a:endParaRPr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9973" y="2048192"/>
            <a:ext cx="25755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latin typeface="Arial"/>
                <a:cs typeface="Arial"/>
              </a:rPr>
              <a:t>Условия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вклада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5800" y="2827426"/>
            <a:ext cx="190500" cy="13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0631" y="2883024"/>
            <a:ext cx="512445" cy="471805"/>
          </a:xfrm>
          <a:custGeom>
            <a:avLst/>
            <a:gdLst/>
            <a:ahLst/>
            <a:cxnLst/>
            <a:rect l="l" t="t" r="r" b="b"/>
            <a:pathLst>
              <a:path w="512444" h="471804">
                <a:moveTo>
                  <a:pt x="491731" y="204076"/>
                </a:moveTo>
                <a:lnTo>
                  <a:pt x="471068" y="204076"/>
                </a:lnTo>
                <a:lnTo>
                  <a:pt x="460298" y="204076"/>
                </a:lnTo>
                <a:lnTo>
                  <a:pt x="455193" y="199275"/>
                </a:lnTo>
                <a:lnTo>
                  <a:pt x="430742" y="137868"/>
                </a:lnTo>
                <a:lnTo>
                  <a:pt x="367931" y="92748"/>
                </a:lnTo>
                <a:lnTo>
                  <a:pt x="368943" y="70031"/>
                </a:lnTo>
                <a:lnTo>
                  <a:pt x="372757" y="48464"/>
                </a:lnTo>
                <a:lnTo>
                  <a:pt x="379286" y="25852"/>
                </a:lnTo>
                <a:lnTo>
                  <a:pt x="388442" y="0"/>
                </a:lnTo>
                <a:lnTo>
                  <a:pt x="363827" y="8165"/>
                </a:lnTo>
                <a:lnTo>
                  <a:pt x="339624" y="21729"/>
                </a:lnTo>
                <a:lnTo>
                  <a:pt x="317520" y="42523"/>
                </a:lnTo>
                <a:lnTo>
                  <a:pt x="299199" y="72377"/>
                </a:lnTo>
                <a:lnTo>
                  <a:pt x="281021" y="68515"/>
                </a:lnTo>
                <a:lnTo>
                  <a:pt x="262277" y="65701"/>
                </a:lnTo>
                <a:lnTo>
                  <a:pt x="243013" y="63981"/>
                </a:lnTo>
                <a:lnTo>
                  <a:pt x="223278" y="63398"/>
                </a:lnTo>
                <a:lnTo>
                  <a:pt x="174140" y="67211"/>
                </a:lnTo>
                <a:lnTo>
                  <a:pt x="130800" y="78057"/>
                </a:lnTo>
                <a:lnTo>
                  <a:pt x="92637" y="95041"/>
                </a:lnTo>
                <a:lnTo>
                  <a:pt x="59029" y="117271"/>
                </a:lnTo>
                <a:lnTo>
                  <a:pt x="14208" y="176363"/>
                </a:lnTo>
                <a:lnTo>
                  <a:pt x="2690" y="216682"/>
                </a:lnTo>
                <a:lnTo>
                  <a:pt x="0" y="263944"/>
                </a:lnTo>
                <a:lnTo>
                  <a:pt x="7205" y="299822"/>
                </a:lnTo>
                <a:lnTo>
                  <a:pt x="23020" y="330700"/>
                </a:lnTo>
                <a:lnTo>
                  <a:pt x="43542" y="356107"/>
                </a:lnTo>
                <a:lnTo>
                  <a:pt x="64871" y="375577"/>
                </a:lnTo>
                <a:lnTo>
                  <a:pt x="68291" y="378342"/>
                </a:lnTo>
                <a:lnTo>
                  <a:pt x="71694" y="382354"/>
                </a:lnTo>
                <a:lnTo>
                  <a:pt x="73597" y="388159"/>
                </a:lnTo>
                <a:lnTo>
                  <a:pt x="72516" y="396303"/>
                </a:lnTo>
                <a:lnTo>
                  <a:pt x="68994" y="406357"/>
                </a:lnTo>
                <a:lnTo>
                  <a:pt x="65244" y="416169"/>
                </a:lnTo>
                <a:lnTo>
                  <a:pt x="62263" y="423614"/>
                </a:lnTo>
                <a:lnTo>
                  <a:pt x="61048" y="426567"/>
                </a:lnTo>
                <a:lnTo>
                  <a:pt x="59633" y="435114"/>
                </a:lnTo>
                <a:lnTo>
                  <a:pt x="114566" y="470179"/>
                </a:lnTo>
                <a:lnTo>
                  <a:pt x="123113" y="471590"/>
                </a:lnTo>
                <a:lnTo>
                  <a:pt x="131265" y="469677"/>
                </a:lnTo>
                <a:lnTo>
                  <a:pt x="152590" y="431558"/>
                </a:lnTo>
                <a:lnTo>
                  <a:pt x="159138" y="421538"/>
                </a:lnTo>
                <a:lnTo>
                  <a:pt x="169646" y="421138"/>
                </a:lnTo>
                <a:lnTo>
                  <a:pt x="189298" y="424900"/>
                </a:lnTo>
                <a:lnTo>
                  <a:pt x="223278" y="427367"/>
                </a:lnTo>
                <a:lnTo>
                  <a:pt x="258653" y="425842"/>
                </a:lnTo>
                <a:lnTo>
                  <a:pt x="279030" y="423849"/>
                </a:lnTo>
                <a:lnTo>
                  <a:pt x="289431" y="425267"/>
                </a:lnTo>
                <a:lnTo>
                  <a:pt x="294881" y="433971"/>
                </a:lnTo>
                <a:lnTo>
                  <a:pt x="298856" y="445833"/>
                </a:lnTo>
                <a:lnTo>
                  <a:pt x="303809" y="457517"/>
                </a:lnTo>
                <a:lnTo>
                  <a:pt x="308414" y="464850"/>
                </a:lnTo>
                <a:lnTo>
                  <a:pt x="315256" y="469677"/>
                </a:lnTo>
                <a:lnTo>
                  <a:pt x="323420" y="471590"/>
                </a:lnTo>
                <a:lnTo>
                  <a:pt x="331990" y="470179"/>
                </a:lnTo>
                <a:lnTo>
                  <a:pt x="372808" y="454736"/>
                </a:lnTo>
                <a:lnTo>
                  <a:pt x="380148" y="450111"/>
                </a:lnTo>
                <a:lnTo>
                  <a:pt x="384990" y="443266"/>
                </a:lnTo>
                <a:lnTo>
                  <a:pt x="386913" y="435114"/>
                </a:lnTo>
                <a:lnTo>
                  <a:pt x="385495" y="426567"/>
                </a:lnTo>
                <a:lnTo>
                  <a:pt x="378942" y="409219"/>
                </a:lnTo>
                <a:lnTo>
                  <a:pt x="375311" y="402497"/>
                </a:lnTo>
                <a:lnTo>
                  <a:pt x="374894" y="398260"/>
                </a:lnTo>
                <a:lnTo>
                  <a:pt x="378406" y="394712"/>
                </a:lnTo>
                <a:lnTo>
                  <a:pt x="386562" y="390055"/>
                </a:lnTo>
                <a:lnTo>
                  <a:pt x="406593" y="376961"/>
                </a:lnTo>
                <a:lnTo>
                  <a:pt x="423943" y="361099"/>
                </a:lnTo>
                <a:lnTo>
                  <a:pt x="438567" y="342702"/>
                </a:lnTo>
                <a:lnTo>
                  <a:pt x="450418" y="322008"/>
                </a:lnTo>
                <a:lnTo>
                  <a:pt x="453377" y="315785"/>
                </a:lnTo>
                <a:lnTo>
                  <a:pt x="457746" y="307327"/>
                </a:lnTo>
                <a:lnTo>
                  <a:pt x="471068" y="307327"/>
                </a:lnTo>
                <a:lnTo>
                  <a:pt x="491731" y="307327"/>
                </a:lnTo>
                <a:lnTo>
                  <a:pt x="499756" y="305701"/>
                </a:lnTo>
                <a:lnTo>
                  <a:pt x="506317" y="301272"/>
                </a:lnTo>
                <a:lnTo>
                  <a:pt x="510744" y="294715"/>
                </a:lnTo>
                <a:lnTo>
                  <a:pt x="512368" y="286702"/>
                </a:lnTo>
                <a:lnTo>
                  <a:pt x="512368" y="224739"/>
                </a:lnTo>
                <a:lnTo>
                  <a:pt x="510744" y="216710"/>
                </a:lnTo>
                <a:lnTo>
                  <a:pt x="506317" y="210140"/>
                </a:lnTo>
                <a:lnTo>
                  <a:pt x="499756" y="205704"/>
                </a:lnTo>
                <a:lnTo>
                  <a:pt x="491731" y="2040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5075" y="308820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33" y="0"/>
                </a:moveTo>
                <a:lnTo>
                  <a:pt x="14857" y="1908"/>
                </a:lnTo>
                <a:lnTo>
                  <a:pt x="7123" y="7112"/>
                </a:lnTo>
                <a:lnTo>
                  <a:pt x="1910" y="14830"/>
                </a:lnTo>
                <a:lnTo>
                  <a:pt x="0" y="24282"/>
                </a:lnTo>
                <a:lnTo>
                  <a:pt x="1910" y="33743"/>
                </a:lnTo>
                <a:lnTo>
                  <a:pt x="7123" y="41470"/>
                </a:lnTo>
                <a:lnTo>
                  <a:pt x="14857" y="46679"/>
                </a:lnTo>
                <a:lnTo>
                  <a:pt x="24333" y="48590"/>
                </a:lnTo>
                <a:lnTo>
                  <a:pt x="33781" y="46679"/>
                </a:lnTo>
                <a:lnTo>
                  <a:pt x="41490" y="41470"/>
                </a:lnTo>
                <a:lnTo>
                  <a:pt x="46685" y="33743"/>
                </a:lnTo>
                <a:lnTo>
                  <a:pt x="48590" y="24282"/>
                </a:lnTo>
                <a:lnTo>
                  <a:pt x="46685" y="14830"/>
                </a:lnTo>
                <a:lnTo>
                  <a:pt x="41490" y="7112"/>
                </a:lnTo>
                <a:lnTo>
                  <a:pt x="33781" y="1908"/>
                </a:lnTo>
                <a:lnTo>
                  <a:pt x="243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1500" y="2979204"/>
            <a:ext cx="73990" cy="12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2791" y="2811767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25400" y="63500"/>
                </a:moveTo>
                <a:lnTo>
                  <a:pt x="431800" y="63500"/>
                </a:lnTo>
                <a:lnTo>
                  <a:pt x="441683" y="61502"/>
                </a:lnTo>
                <a:lnTo>
                  <a:pt x="449757" y="56057"/>
                </a:lnTo>
                <a:lnTo>
                  <a:pt x="455202" y="47983"/>
                </a:ln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1997" y="47983"/>
                </a:lnTo>
                <a:lnTo>
                  <a:pt x="7442" y="56057"/>
                </a:lnTo>
                <a:lnTo>
                  <a:pt x="15516" y="61502"/>
                </a:lnTo>
                <a:lnTo>
                  <a:pt x="254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2791" y="3332467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457200" y="63500"/>
                </a:moveTo>
                <a:lnTo>
                  <a:pt x="0" y="63500"/>
                </a:lnTo>
                <a:lnTo>
                  <a:pt x="0" y="25400"/>
                </a:lnTo>
                <a:lnTo>
                  <a:pt x="1997" y="15516"/>
                </a:lnTo>
                <a:lnTo>
                  <a:pt x="7442" y="7442"/>
                </a:lnTo>
                <a:lnTo>
                  <a:pt x="15516" y="1997"/>
                </a:lnTo>
                <a:lnTo>
                  <a:pt x="25400" y="0"/>
                </a:lnTo>
                <a:lnTo>
                  <a:pt x="431800" y="0"/>
                </a:lnTo>
                <a:lnTo>
                  <a:pt x="441683" y="1997"/>
                </a:lnTo>
                <a:lnTo>
                  <a:pt x="449757" y="7442"/>
                </a:lnTo>
                <a:lnTo>
                  <a:pt x="455202" y="15516"/>
                </a:lnTo>
                <a:lnTo>
                  <a:pt x="457200" y="25400"/>
                </a:lnTo>
                <a:lnTo>
                  <a:pt x="4572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2191" y="2875267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114300" y="98031"/>
                </a:lnTo>
                <a:lnTo>
                  <a:pt x="111205" y="122922"/>
                </a:lnTo>
                <a:lnTo>
                  <a:pt x="102276" y="145973"/>
                </a:lnTo>
                <a:lnTo>
                  <a:pt x="88046" y="166186"/>
                </a:lnTo>
                <a:lnTo>
                  <a:pt x="69049" y="182562"/>
                </a:lnTo>
                <a:lnTo>
                  <a:pt x="0" y="228600"/>
                </a:lnTo>
                <a:lnTo>
                  <a:pt x="69049" y="274637"/>
                </a:lnTo>
                <a:lnTo>
                  <a:pt x="88046" y="291019"/>
                </a:lnTo>
                <a:lnTo>
                  <a:pt x="102276" y="311230"/>
                </a:lnTo>
                <a:lnTo>
                  <a:pt x="111205" y="334278"/>
                </a:lnTo>
                <a:lnTo>
                  <a:pt x="114300" y="359168"/>
                </a:lnTo>
                <a:lnTo>
                  <a:pt x="11430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6291" y="2875267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0" y="0"/>
                </a:moveTo>
                <a:lnTo>
                  <a:pt x="0" y="98031"/>
                </a:lnTo>
                <a:lnTo>
                  <a:pt x="3094" y="122922"/>
                </a:lnTo>
                <a:lnTo>
                  <a:pt x="12023" y="145973"/>
                </a:lnTo>
                <a:lnTo>
                  <a:pt x="26253" y="166186"/>
                </a:lnTo>
                <a:lnTo>
                  <a:pt x="45250" y="182562"/>
                </a:lnTo>
                <a:lnTo>
                  <a:pt x="114300" y="228600"/>
                </a:lnTo>
                <a:lnTo>
                  <a:pt x="45250" y="274637"/>
                </a:lnTo>
                <a:lnTo>
                  <a:pt x="26253" y="291019"/>
                </a:lnTo>
                <a:lnTo>
                  <a:pt x="12023" y="311230"/>
                </a:lnTo>
                <a:lnTo>
                  <a:pt x="3094" y="334278"/>
                </a:lnTo>
                <a:lnTo>
                  <a:pt x="0" y="359168"/>
                </a:lnTo>
                <a:lnTo>
                  <a:pt x="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07091" y="3192767"/>
            <a:ext cx="228600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9791" y="2976867"/>
            <a:ext cx="2032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1218" y="2801223"/>
            <a:ext cx="609600" cy="605790"/>
          </a:xfrm>
          <a:custGeom>
            <a:avLst/>
            <a:gdLst/>
            <a:ahLst/>
            <a:cxnLst/>
            <a:rect l="l" t="t" r="r" b="b"/>
            <a:pathLst>
              <a:path w="609600" h="605789">
                <a:moveTo>
                  <a:pt x="603532" y="347030"/>
                </a:moveTo>
                <a:lnTo>
                  <a:pt x="555107" y="393461"/>
                </a:lnTo>
                <a:lnTo>
                  <a:pt x="560555" y="460339"/>
                </a:lnTo>
                <a:lnTo>
                  <a:pt x="561305" y="469470"/>
                </a:lnTo>
                <a:lnTo>
                  <a:pt x="555526" y="477827"/>
                </a:lnTo>
                <a:lnTo>
                  <a:pt x="546738" y="480367"/>
                </a:lnTo>
                <a:lnTo>
                  <a:pt x="482285" y="498960"/>
                </a:lnTo>
                <a:lnTo>
                  <a:pt x="456072" y="560707"/>
                </a:lnTo>
                <a:lnTo>
                  <a:pt x="452437" y="566303"/>
                </a:lnTo>
                <a:lnTo>
                  <a:pt x="447286" y="570248"/>
                </a:lnTo>
                <a:lnTo>
                  <a:pt x="441137" y="572255"/>
                </a:lnTo>
                <a:lnTo>
                  <a:pt x="434508" y="572035"/>
                </a:lnTo>
                <a:lnTo>
                  <a:pt x="368747" y="558561"/>
                </a:lnTo>
                <a:lnTo>
                  <a:pt x="316842" y="601042"/>
                </a:lnTo>
                <a:lnTo>
                  <a:pt x="313286" y="603925"/>
                </a:lnTo>
                <a:lnTo>
                  <a:pt x="308994" y="605386"/>
                </a:lnTo>
                <a:lnTo>
                  <a:pt x="304663" y="605386"/>
                </a:lnTo>
                <a:lnTo>
                  <a:pt x="300332" y="605386"/>
                </a:lnTo>
                <a:lnTo>
                  <a:pt x="296027" y="603925"/>
                </a:lnTo>
                <a:lnTo>
                  <a:pt x="292484" y="601042"/>
                </a:lnTo>
                <a:lnTo>
                  <a:pt x="240591" y="558561"/>
                </a:lnTo>
                <a:lnTo>
                  <a:pt x="174805" y="572035"/>
                </a:lnTo>
                <a:lnTo>
                  <a:pt x="127028" y="498960"/>
                </a:lnTo>
                <a:lnTo>
                  <a:pt x="62576" y="480367"/>
                </a:lnTo>
                <a:lnTo>
                  <a:pt x="53813" y="477827"/>
                </a:lnTo>
                <a:lnTo>
                  <a:pt x="48021" y="469470"/>
                </a:lnTo>
                <a:lnTo>
                  <a:pt x="48758" y="460339"/>
                </a:lnTo>
                <a:lnTo>
                  <a:pt x="54219" y="393461"/>
                </a:lnTo>
                <a:lnTo>
                  <a:pt x="5794" y="347030"/>
                </a:lnTo>
                <a:lnTo>
                  <a:pt x="1853" y="341671"/>
                </a:lnTo>
                <a:lnTo>
                  <a:pt x="0" y="335471"/>
                </a:lnTo>
                <a:lnTo>
                  <a:pt x="304" y="329011"/>
                </a:lnTo>
                <a:lnTo>
                  <a:pt x="2835" y="322874"/>
                </a:lnTo>
                <a:lnTo>
                  <a:pt x="38763" y="266194"/>
                </a:lnTo>
                <a:lnTo>
                  <a:pt x="17440" y="202567"/>
                </a:lnTo>
                <a:lnTo>
                  <a:pt x="84216" y="146293"/>
                </a:lnTo>
                <a:lnTo>
                  <a:pt x="94910" y="80063"/>
                </a:lnTo>
                <a:lnTo>
                  <a:pt x="96396" y="71046"/>
                </a:lnTo>
                <a:lnTo>
                  <a:pt x="104016" y="64289"/>
                </a:lnTo>
                <a:lnTo>
                  <a:pt x="113147" y="63921"/>
                </a:lnTo>
                <a:lnTo>
                  <a:pt x="180190" y="61292"/>
                </a:lnTo>
                <a:lnTo>
                  <a:pt x="220424" y="7609"/>
                </a:lnTo>
                <a:lnTo>
                  <a:pt x="225285" y="3068"/>
                </a:lnTo>
                <a:lnTo>
                  <a:pt x="231224" y="489"/>
                </a:lnTo>
                <a:lnTo>
                  <a:pt x="237674" y="14"/>
                </a:lnTo>
                <a:lnTo>
                  <a:pt x="244071" y="1780"/>
                </a:lnTo>
                <a:lnTo>
                  <a:pt x="304663" y="30622"/>
                </a:lnTo>
                <a:lnTo>
                  <a:pt x="365242" y="1780"/>
                </a:lnTo>
                <a:lnTo>
                  <a:pt x="371625" y="0"/>
                </a:lnTo>
                <a:lnTo>
                  <a:pt x="378080" y="470"/>
                </a:lnTo>
                <a:lnTo>
                  <a:pt x="384028" y="3053"/>
                </a:lnTo>
                <a:lnTo>
                  <a:pt x="388889" y="7609"/>
                </a:lnTo>
                <a:lnTo>
                  <a:pt x="429136" y="61292"/>
                </a:lnTo>
                <a:lnTo>
                  <a:pt x="496179" y="63921"/>
                </a:lnTo>
                <a:lnTo>
                  <a:pt x="505310" y="64289"/>
                </a:lnTo>
                <a:lnTo>
                  <a:pt x="512918" y="71046"/>
                </a:lnTo>
                <a:lnTo>
                  <a:pt x="514403" y="80063"/>
                </a:lnTo>
                <a:lnTo>
                  <a:pt x="525097" y="146293"/>
                </a:lnTo>
                <a:lnTo>
                  <a:pt x="583237" y="179821"/>
                </a:lnTo>
                <a:lnTo>
                  <a:pt x="588332" y="184072"/>
                </a:lnTo>
                <a:lnTo>
                  <a:pt x="591610" y="189642"/>
                </a:lnTo>
                <a:lnTo>
                  <a:pt x="592864" y="195988"/>
                </a:lnTo>
                <a:lnTo>
                  <a:pt x="591886" y="202567"/>
                </a:lnTo>
                <a:lnTo>
                  <a:pt x="570563" y="266194"/>
                </a:lnTo>
                <a:lnTo>
                  <a:pt x="606478" y="322874"/>
                </a:lnTo>
                <a:lnTo>
                  <a:pt x="609011" y="329011"/>
                </a:lnTo>
                <a:lnTo>
                  <a:pt x="609320" y="335471"/>
                </a:lnTo>
                <a:lnTo>
                  <a:pt x="607471" y="341671"/>
                </a:lnTo>
                <a:lnTo>
                  <a:pt x="603532" y="347030"/>
                </a:lnTo>
                <a:close/>
              </a:path>
            </a:pathLst>
          </a:custGeom>
          <a:ln w="2539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4927" y="2965081"/>
            <a:ext cx="239395" cy="267335"/>
          </a:xfrm>
          <a:custGeom>
            <a:avLst/>
            <a:gdLst/>
            <a:ahLst/>
            <a:cxnLst/>
            <a:rect l="l" t="t" r="r" b="b"/>
            <a:pathLst>
              <a:path w="239395" h="267335">
                <a:moveTo>
                  <a:pt x="207975" y="0"/>
                </a:moveTo>
                <a:lnTo>
                  <a:pt x="184391" y="0"/>
                </a:lnTo>
                <a:lnTo>
                  <a:pt x="182879" y="1143"/>
                </a:lnTo>
                <a:lnTo>
                  <a:pt x="181355" y="3810"/>
                </a:lnTo>
                <a:lnTo>
                  <a:pt x="31178" y="263105"/>
                </a:lnTo>
                <a:lnTo>
                  <a:pt x="30035" y="265010"/>
                </a:lnTo>
                <a:lnTo>
                  <a:pt x="31178" y="266915"/>
                </a:lnTo>
                <a:lnTo>
                  <a:pt x="54368" y="266915"/>
                </a:lnTo>
                <a:lnTo>
                  <a:pt x="55892" y="265772"/>
                </a:lnTo>
                <a:lnTo>
                  <a:pt x="57403" y="263105"/>
                </a:lnTo>
                <a:lnTo>
                  <a:pt x="207606" y="3810"/>
                </a:lnTo>
                <a:lnTo>
                  <a:pt x="208724" y="1917"/>
                </a:lnTo>
                <a:lnTo>
                  <a:pt x="207975" y="0"/>
                </a:lnTo>
                <a:close/>
              </a:path>
              <a:path w="239395" h="267335">
                <a:moveTo>
                  <a:pt x="192011" y="130048"/>
                </a:moveTo>
                <a:lnTo>
                  <a:pt x="154635" y="147198"/>
                </a:lnTo>
                <a:lnTo>
                  <a:pt x="145237" y="198094"/>
                </a:lnTo>
                <a:lnTo>
                  <a:pt x="145391" y="214684"/>
                </a:lnTo>
                <a:lnTo>
                  <a:pt x="164299" y="258217"/>
                </a:lnTo>
                <a:lnTo>
                  <a:pt x="192011" y="266153"/>
                </a:lnTo>
                <a:lnTo>
                  <a:pt x="207128" y="264092"/>
                </a:lnTo>
                <a:lnTo>
                  <a:pt x="219716" y="258217"/>
                </a:lnTo>
                <a:lnTo>
                  <a:pt x="229380" y="248992"/>
                </a:lnTo>
                <a:lnTo>
                  <a:pt x="231939" y="244106"/>
                </a:lnTo>
                <a:lnTo>
                  <a:pt x="182130" y="244106"/>
                </a:lnTo>
                <a:lnTo>
                  <a:pt x="174510" y="239547"/>
                </a:lnTo>
                <a:lnTo>
                  <a:pt x="169570" y="198094"/>
                </a:lnTo>
                <a:lnTo>
                  <a:pt x="169707" y="183576"/>
                </a:lnTo>
                <a:lnTo>
                  <a:pt x="182130" y="152095"/>
                </a:lnTo>
                <a:lnTo>
                  <a:pt x="231945" y="152095"/>
                </a:lnTo>
                <a:lnTo>
                  <a:pt x="229380" y="147198"/>
                </a:lnTo>
                <a:lnTo>
                  <a:pt x="219716" y="137977"/>
                </a:lnTo>
                <a:lnTo>
                  <a:pt x="207128" y="132107"/>
                </a:lnTo>
                <a:lnTo>
                  <a:pt x="192011" y="130048"/>
                </a:lnTo>
                <a:close/>
              </a:path>
              <a:path w="239395" h="267335">
                <a:moveTo>
                  <a:pt x="231945" y="152095"/>
                </a:moveTo>
                <a:lnTo>
                  <a:pt x="201891" y="152095"/>
                </a:lnTo>
                <a:lnTo>
                  <a:pt x="209499" y="156654"/>
                </a:lnTo>
                <a:lnTo>
                  <a:pt x="212534" y="165404"/>
                </a:lnTo>
                <a:lnTo>
                  <a:pt x="213314" y="168799"/>
                </a:lnTo>
                <a:lnTo>
                  <a:pt x="213915" y="174334"/>
                </a:lnTo>
                <a:lnTo>
                  <a:pt x="214302" y="183576"/>
                </a:lnTo>
                <a:lnTo>
                  <a:pt x="214439" y="198094"/>
                </a:lnTo>
                <a:lnTo>
                  <a:pt x="214302" y="212612"/>
                </a:lnTo>
                <a:lnTo>
                  <a:pt x="201891" y="244106"/>
                </a:lnTo>
                <a:lnTo>
                  <a:pt x="231939" y="244106"/>
                </a:lnTo>
                <a:lnTo>
                  <a:pt x="238772" y="198094"/>
                </a:lnTo>
                <a:lnTo>
                  <a:pt x="238617" y="181506"/>
                </a:lnTo>
                <a:lnTo>
                  <a:pt x="238105" y="171153"/>
                </a:lnTo>
                <a:lnTo>
                  <a:pt x="237165" y="164574"/>
                </a:lnTo>
                <a:lnTo>
                  <a:pt x="235724" y="159308"/>
                </a:lnTo>
                <a:lnTo>
                  <a:pt x="231945" y="152095"/>
                </a:lnTo>
                <a:close/>
              </a:path>
              <a:path w="239395" h="267335">
                <a:moveTo>
                  <a:pt x="46761" y="1143"/>
                </a:moveTo>
                <a:lnTo>
                  <a:pt x="9392" y="18314"/>
                </a:lnTo>
                <a:lnTo>
                  <a:pt x="0" y="69215"/>
                </a:lnTo>
                <a:lnTo>
                  <a:pt x="154" y="85803"/>
                </a:lnTo>
                <a:lnTo>
                  <a:pt x="19059" y="129325"/>
                </a:lnTo>
                <a:lnTo>
                  <a:pt x="46761" y="137261"/>
                </a:lnTo>
                <a:lnTo>
                  <a:pt x="61883" y="135200"/>
                </a:lnTo>
                <a:lnTo>
                  <a:pt x="74472" y="129325"/>
                </a:lnTo>
                <a:lnTo>
                  <a:pt x="84137" y="120100"/>
                </a:lnTo>
                <a:lnTo>
                  <a:pt x="86699" y="115214"/>
                </a:lnTo>
                <a:lnTo>
                  <a:pt x="36880" y="115214"/>
                </a:lnTo>
                <a:lnTo>
                  <a:pt x="29286" y="110642"/>
                </a:lnTo>
                <a:lnTo>
                  <a:pt x="24333" y="69215"/>
                </a:lnTo>
                <a:lnTo>
                  <a:pt x="24470" y="54689"/>
                </a:lnTo>
                <a:lnTo>
                  <a:pt x="36880" y="23190"/>
                </a:lnTo>
                <a:lnTo>
                  <a:pt x="86693" y="23190"/>
                </a:lnTo>
                <a:lnTo>
                  <a:pt x="84137" y="18314"/>
                </a:lnTo>
                <a:lnTo>
                  <a:pt x="74472" y="9085"/>
                </a:lnTo>
                <a:lnTo>
                  <a:pt x="61883" y="3206"/>
                </a:lnTo>
                <a:lnTo>
                  <a:pt x="46761" y="1143"/>
                </a:lnTo>
                <a:close/>
              </a:path>
              <a:path w="239395" h="267335">
                <a:moveTo>
                  <a:pt x="86693" y="23190"/>
                </a:moveTo>
                <a:lnTo>
                  <a:pt x="56654" y="23190"/>
                </a:lnTo>
                <a:lnTo>
                  <a:pt x="64249" y="27762"/>
                </a:lnTo>
                <a:lnTo>
                  <a:pt x="67297" y="36499"/>
                </a:lnTo>
                <a:lnTo>
                  <a:pt x="68077" y="39902"/>
                </a:lnTo>
                <a:lnTo>
                  <a:pt x="68678" y="45442"/>
                </a:lnTo>
                <a:lnTo>
                  <a:pt x="69065" y="54689"/>
                </a:lnTo>
                <a:lnTo>
                  <a:pt x="69202" y="69215"/>
                </a:lnTo>
                <a:lnTo>
                  <a:pt x="69065" y="83727"/>
                </a:lnTo>
                <a:lnTo>
                  <a:pt x="56654" y="115214"/>
                </a:lnTo>
                <a:lnTo>
                  <a:pt x="86699" y="115214"/>
                </a:lnTo>
                <a:lnTo>
                  <a:pt x="93535" y="69215"/>
                </a:lnTo>
                <a:lnTo>
                  <a:pt x="93380" y="52612"/>
                </a:lnTo>
                <a:lnTo>
                  <a:pt x="92868" y="42254"/>
                </a:lnTo>
                <a:lnTo>
                  <a:pt x="91928" y="35680"/>
                </a:lnTo>
                <a:lnTo>
                  <a:pt x="90487" y="30429"/>
                </a:lnTo>
                <a:lnTo>
                  <a:pt x="86693" y="2319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0986" y="2829371"/>
            <a:ext cx="507365" cy="549275"/>
          </a:xfrm>
          <a:custGeom>
            <a:avLst/>
            <a:gdLst/>
            <a:ahLst/>
            <a:cxnLst/>
            <a:rect l="l" t="t" r="r" b="b"/>
            <a:pathLst>
              <a:path w="507365" h="549275">
                <a:moveTo>
                  <a:pt x="322110" y="180630"/>
                </a:moveTo>
                <a:lnTo>
                  <a:pt x="318784" y="137134"/>
                </a:lnTo>
                <a:lnTo>
                  <a:pt x="327531" y="101099"/>
                </a:lnTo>
                <a:lnTo>
                  <a:pt x="340114" y="75385"/>
                </a:lnTo>
                <a:lnTo>
                  <a:pt x="348297" y="62850"/>
                </a:lnTo>
                <a:lnTo>
                  <a:pt x="355555" y="51186"/>
                </a:lnTo>
                <a:lnTo>
                  <a:pt x="361099" y="38723"/>
                </a:lnTo>
                <a:lnTo>
                  <a:pt x="360241" y="28800"/>
                </a:lnTo>
                <a:lnTo>
                  <a:pt x="348297" y="24750"/>
                </a:lnTo>
                <a:lnTo>
                  <a:pt x="328797" y="27442"/>
                </a:lnTo>
                <a:lnTo>
                  <a:pt x="309265" y="31942"/>
                </a:lnTo>
                <a:lnTo>
                  <a:pt x="291002" y="32883"/>
                </a:lnTo>
                <a:lnTo>
                  <a:pt x="275310" y="24903"/>
                </a:lnTo>
                <a:lnTo>
                  <a:pt x="254065" y="6537"/>
                </a:lnTo>
                <a:lnTo>
                  <a:pt x="236686" y="0"/>
                </a:lnTo>
                <a:lnTo>
                  <a:pt x="221075" y="5181"/>
                </a:lnTo>
                <a:lnTo>
                  <a:pt x="205130" y="21969"/>
                </a:lnTo>
                <a:lnTo>
                  <a:pt x="194218" y="31811"/>
                </a:lnTo>
                <a:lnTo>
                  <a:pt x="180662" y="36895"/>
                </a:lnTo>
                <a:lnTo>
                  <a:pt x="164741" y="38792"/>
                </a:lnTo>
                <a:lnTo>
                  <a:pt x="146735" y="39076"/>
                </a:lnTo>
                <a:lnTo>
                  <a:pt x="118142" y="42630"/>
                </a:lnTo>
                <a:lnTo>
                  <a:pt x="108126" y="51593"/>
                </a:lnTo>
                <a:lnTo>
                  <a:pt x="110947" y="63416"/>
                </a:lnTo>
                <a:lnTo>
                  <a:pt x="120865" y="75550"/>
                </a:lnTo>
                <a:lnTo>
                  <a:pt x="132178" y="86617"/>
                </a:lnTo>
                <a:lnTo>
                  <a:pt x="149759" y="109088"/>
                </a:lnTo>
                <a:lnTo>
                  <a:pt x="164791" y="142384"/>
                </a:lnTo>
                <a:lnTo>
                  <a:pt x="168452" y="185926"/>
                </a:lnTo>
                <a:lnTo>
                  <a:pt x="127346" y="201921"/>
                </a:lnTo>
                <a:lnTo>
                  <a:pt x="88136" y="229528"/>
                </a:lnTo>
                <a:lnTo>
                  <a:pt x="53308" y="265974"/>
                </a:lnTo>
                <a:lnTo>
                  <a:pt x="25351" y="308487"/>
                </a:lnTo>
                <a:lnTo>
                  <a:pt x="6752" y="354293"/>
                </a:lnTo>
                <a:lnTo>
                  <a:pt x="0" y="400619"/>
                </a:lnTo>
                <a:lnTo>
                  <a:pt x="4257" y="445837"/>
                </a:lnTo>
                <a:lnTo>
                  <a:pt x="41066" y="508357"/>
                </a:lnTo>
                <a:lnTo>
                  <a:pt x="75449" y="527608"/>
                </a:lnTo>
                <a:lnTo>
                  <a:pt x="121708" y="540153"/>
                </a:lnTo>
                <a:lnTo>
                  <a:pt x="180759" y="546965"/>
                </a:lnTo>
                <a:lnTo>
                  <a:pt x="253517" y="549019"/>
                </a:lnTo>
                <a:lnTo>
                  <a:pt x="326267" y="546925"/>
                </a:lnTo>
                <a:lnTo>
                  <a:pt x="385314" y="540022"/>
                </a:lnTo>
                <a:lnTo>
                  <a:pt x="431574" y="527372"/>
                </a:lnTo>
                <a:lnTo>
                  <a:pt x="465960" y="508042"/>
                </a:lnTo>
                <a:lnTo>
                  <a:pt x="502776" y="445601"/>
                </a:lnTo>
                <a:lnTo>
                  <a:pt x="507034" y="400619"/>
                </a:lnTo>
                <a:lnTo>
                  <a:pt x="499818" y="352068"/>
                </a:lnTo>
                <a:lnTo>
                  <a:pt x="479834" y="305838"/>
                </a:lnTo>
                <a:lnTo>
                  <a:pt x="449576" y="263755"/>
                </a:lnTo>
                <a:lnTo>
                  <a:pt x="411540" y="227643"/>
                </a:lnTo>
                <a:lnTo>
                  <a:pt x="368219" y="199326"/>
                </a:lnTo>
                <a:lnTo>
                  <a:pt x="322110" y="18063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0587" y="2866085"/>
            <a:ext cx="246379" cy="66675"/>
          </a:xfrm>
          <a:custGeom>
            <a:avLst/>
            <a:gdLst/>
            <a:ahLst/>
            <a:cxnLst/>
            <a:rect l="l" t="t" r="r" b="b"/>
            <a:pathLst>
              <a:path w="246379" h="66675">
                <a:moveTo>
                  <a:pt x="0" y="15328"/>
                </a:moveTo>
                <a:lnTo>
                  <a:pt x="23091" y="46276"/>
                </a:lnTo>
                <a:lnTo>
                  <a:pt x="46693" y="62914"/>
                </a:lnTo>
                <a:lnTo>
                  <a:pt x="68621" y="66376"/>
                </a:lnTo>
                <a:lnTo>
                  <a:pt x="86690" y="57797"/>
                </a:lnTo>
                <a:lnTo>
                  <a:pt x="102253" y="44379"/>
                </a:lnTo>
                <a:lnTo>
                  <a:pt x="115897" y="37842"/>
                </a:lnTo>
                <a:lnTo>
                  <a:pt x="129831" y="40988"/>
                </a:lnTo>
                <a:lnTo>
                  <a:pt x="146265" y="56616"/>
                </a:lnTo>
                <a:lnTo>
                  <a:pt x="157077" y="64428"/>
                </a:lnTo>
                <a:lnTo>
                  <a:pt x="169995" y="65606"/>
                </a:lnTo>
                <a:lnTo>
                  <a:pt x="183581" y="61258"/>
                </a:lnTo>
                <a:lnTo>
                  <a:pt x="196392" y="52489"/>
                </a:lnTo>
                <a:lnTo>
                  <a:pt x="216363" y="36020"/>
                </a:lnTo>
                <a:lnTo>
                  <a:pt x="232630" y="22991"/>
                </a:lnTo>
                <a:lnTo>
                  <a:pt x="243161" y="11589"/>
                </a:lnTo>
                <a:lnTo>
                  <a:pt x="245922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9439" y="2968528"/>
            <a:ext cx="294640" cy="78105"/>
          </a:xfrm>
          <a:custGeom>
            <a:avLst/>
            <a:gdLst/>
            <a:ahLst/>
            <a:cxnLst/>
            <a:rect l="l" t="t" r="r" b="b"/>
            <a:pathLst>
              <a:path w="294640" h="78105">
                <a:moveTo>
                  <a:pt x="0" y="46768"/>
                </a:moveTo>
                <a:lnTo>
                  <a:pt x="41241" y="70303"/>
                </a:lnTo>
                <a:lnTo>
                  <a:pt x="70994" y="77596"/>
                </a:lnTo>
                <a:lnTo>
                  <a:pt x="103664" y="68151"/>
                </a:lnTo>
                <a:lnTo>
                  <a:pt x="153657" y="41473"/>
                </a:lnTo>
                <a:lnTo>
                  <a:pt x="178035" y="25605"/>
                </a:lnTo>
                <a:lnTo>
                  <a:pt x="210131" y="8059"/>
                </a:lnTo>
                <a:lnTo>
                  <a:pt x="249108" y="0"/>
                </a:lnTo>
                <a:lnTo>
                  <a:pt x="294132" y="12593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3096" y="2999916"/>
            <a:ext cx="128270" cy="32384"/>
          </a:xfrm>
          <a:custGeom>
            <a:avLst/>
            <a:gdLst/>
            <a:ahLst/>
            <a:cxnLst/>
            <a:rect l="l" t="t" r="r" b="b"/>
            <a:pathLst>
              <a:path w="128270" h="32385">
                <a:moveTo>
                  <a:pt x="0" y="10085"/>
                </a:moveTo>
                <a:lnTo>
                  <a:pt x="23033" y="3285"/>
                </a:lnTo>
                <a:lnTo>
                  <a:pt x="55754" y="0"/>
                </a:lnTo>
                <a:lnTo>
                  <a:pt x="92545" y="7236"/>
                </a:lnTo>
                <a:lnTo>
                  <a:pt x="127787" y="32005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9726" y="3082950"/>
            <a:ext cx="137477" cy="252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88600" y="2799054"/>
            <a:ext cx="444500" cy="609600"/>
          </a:xfrm>
          <a:custGeom>
            <a:avLst/>
            <a:gdLst/>
            <a:ahLst/>
            <a:cxnLst/>
            <a:rect l="l" t="t" r="r" b="b"/>
            <a:pathLst>
              <a:path w="444500" h="609600">
                <a:moveTo>
                  <a:pt x="431482" y="380682"/>
                </a:moveTo>
                <a:lnTo>
                  <a:pt x="441248" y="365984"/>
                </a:lnTo>
                <a:lnTo>
                  <a:pt x="444503" y="349261"/>
                </a:lnTo>
                <a:lnTo>
                  <a:pt x="441248" y="332535"/>
                </a:lnTo>
                <a:lnTo>
                  <a:pt x="431482" y="317830"/>
                </a:lnTo>
                <a:lnTo>
                  <a:pt x="416782" y="308064"/>
                </a:lnTo>
                <a:lnTo>
                  <a:pt x="400056" y="304809"/>
                </a:lnTo>
                <a:lnTo>
                  <a:pt x="383330" y="308064"/>
                </a:lnTo>
                <a:lnTo>
                  <a:pt x="368630" y="317830"/>
                </a:lnTo>
                <a:lnTo>
                  <a:pt x="304800" y="393700"/>
                </a:lnTo>
                <a:lnTo>
                  <a:pt x="304800" y="87922"/>
                </a:lnTo>
                <a:lnTo>
                  <a:pt x="301350" y="71818"/>
                </a:lnTo>
                <a:lnTo>
                  <a:pt x="292427" y="60202"/>
                </a:lnTo>
                <a:lnTo>
                  <a:pt x="280164" y="53165"/>
                </a:lnTo>
                <a:lnTo>
                  <a:pt x="266700" y="50800"/>
                </a:lnTo>
                <a:lnTo>
                  <a:pt x="253240" y="53181"/>
                </a:lnTo>
                <a:lnTo>
                  <a:pt x="240977" y="60325"/>
                </a:lnTo>
                <a:lnTo>
                  <a:pt x="232051" y="72231"/>
                </a:lnTo>
                <a:lnTo>
                  <a:pt x="228600" y="88900"/>
                </a:lnTo>
                <a:lnTo>
                  <a:pt x="228600" y="279400"/>
                </a:lnTo>
                <a:lnTo>
                  <a:pt x="228600" y="38100"/>
                </a:lnTo>
                <a:lnTo>
                  <a:pt x="226127" y="24635"/>
                </a:lnTo>
                <a:lnTo>
                  <a:pt x="218832" y="12372"/>
                </a:lnTo>
                <a:lnTo>
                  <a:pt x="206895" y="3449"/>
                </a:lnTo>
                <a:lnTo>
                  <a:pt x="190500" y="0"/>
                </a:lnTo>
                <a:lnTo>
                  <a:pt x="174109" y="3449"/>
                </a:lnTo>
                <a:lnTo>
                  <a:pt x="162172" y="12372"/>
                </a:lnTo>
                <a:lnTo>
                  <a:pt x="154874" y="24635"/>
                </a:lnTo>
                <a:lnTo>
                  <a:pt x="152400" y="38100"/>
                </a:lnTo>
                <a:lnTo>
                  <a:pt x="152400" y="266700"/>
                </a:lnTo>
                <a:lnTo>
                  <a:pt x="152400" y="63500"/>
                </a:lnTo>
                <a:lnTo>
                  <a:pt x="150515" y="50035"/>
                </a:lnTo>
                <a:lnTo>
                  <a:pt x="144198" y="37772"/>
                </a:lnTo>
                <a:lnTo>
                  <a:pt x="132458" y="28849"/>
                </a:lnTo>
                <a:lnTo>
                  <a:pt x="114300" y="25400"/>
                </a:lnTo>
                <a:lnTo>
                  <a:pt x="97641" y="28419"/>
                </a:lnTo>
                <a:lnTo>
                  <a:pt x="85734" y="37684"/>
                </a:lnTo>
                <a:lnTo>
                  <a:pt x="78584" y="53507"/>
                </a:lnTo>
                <a:lnTo>
                  <a:pt x="76200" y="76200"/>
                </a:lnTo>
                <a:lnTo>
                  <a:pt x="76200" y="292100"/>
                </a:lnTo>
                <a:lnTo>
                  <a:pt x="76200" y="139700"/>
                </a:lnTo>
                <a:lnTo>
                  <a:pt x="75229" y="124250"/>
                </a:lnTo>
                <a:lnTo>
                  <a:pt x="70437" y="107622"/>
                </a:lnTo>
                <a:lnTo>
                  <a:pt x="59001" y="94333"/>
                </a:lnTo>
                <a:lnTo>
                  <a:pt x="38100" y="88900"/>
                </a:lnTo>
                <a:lnTo>
                  <a:pt x="17198" y="94333"/>
                </a:lnTo>
                <a:lnTo>
                  <a:pt x="5762" y="107622"/>
                </a:lnTo>
                <a:lnTo>
                  <a:pt x="970" y="124250"/>
                </a:lnTo>
                <a:lnTo>
                  <a:pt x="0" y="139700"/>
                </a:lnTo>
                <a:lnTo>
                  <a:pt x="0" y="508000"/>
                </a:lnTo>
                <a:lnTo>
                  <a:pt x="7984" y="547551"/>
                </a:lnTo>
                <a:lnTo>
                  <a:pt x="29759" y="579845"/>
                </a:lnTo>
                <a:lnTo>
                  <a:pt x="62054" y="601617"/>
                </a:lnTo>
                <a:lnTo>
                  <a:pt x="101600" y="609600"/>
                </a:lnTo>
                <a:lnTo>
                  <a:pt x="204216" y="609600"/>
                </a:lnTo>
                <a:lnTo>
                  <a:pt x="227305" y="606944"/>
                </a:lnTo>
                <a:lnTo>
                  <a:pt x="248924" y="599239"/>
                </a:lnTo>
                <a:lnTo>
                  <a:pt x="268265" y="586882"/>
                </a:lnTo>
                <a:lnTo>
                  <a:pt x="284518" y="570268"/>
                </a:lnTo>
                <a:lnTo>
                  <a:pt x="431482" y="380682"/>
                </a:lnTo>
                <a:close/>
              </a:path>
            </a:pathLst>
          </a:custGeom>
          <a:ln w="2539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83850" y="316736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7000"/>
                </a:moveTo>
                <a:lnTo>
                  <a:pt x="12700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83850" y="316736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1270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4605" y="3294367"/>
            <a:ext cx="1798320" cy="2849880"/>
          </a:xfrm>
          <a:custGeom>
            <a:avLst/>
            <a:gdLst/>
            <a:ahLst/>
            <a:cxnLst/>
            <a:rect l="l" t="t" r="r" b="b"/>
            <a:pathLst>
              <a:path w="1798320" h="2849879">
                <a:moveTo>
                  <a:pt x="500392" y="0"/>
                </a:moveTo>
                <a:lnTo>
                  <a:pt x="0" y="0"/>
                </a:lnTo>
                <a:lnTo>
                  <a:pt x="0" y="2849460"/>
                </a:lnTo>
                <a:lnTo>
                  <a:pt x="1797989" y="2849460"/>
                </a:lnTo>
                <a:lnTo>
                  <a:pt x="1797989" y="377875"/>
                </a:lnTo>
                <a:lnTo>
                  <a:pt x="898994" y="377875"/>
                </a:lnTo>
                <a:lnTo>
                  <a:pt x="852419" y="375002"/>
                </a:lnTo>
                <a:lnTo>
                  <a:pt x="807414" y="366596"/>
                </a:lnTo>
                <a:lnTo>
                  <a:pt x="764274" y="352974"/>
                </a:lnTo>
                <a:lnTo>
                  <a:pt x="723294" y="334456"/>
                </a:lnTo>
                <a:lnTo>
                  <a:pt x="684770" y="311360"/>
                </a:lnTo>
                <a:lnTo>
                  <a:pt x="648996" y="284004"/>
                </a:lnTo>
                <a:lnTo>
                  <a:pt x="616268" y="252707"/>
                </a:lnTo>
                <a:lnTo>
                  <a:pt x="586881" y="217788"/>
                </a:lnTo>
                <a:lnTo>
                  <a:pt x="561130" y="179564"/>
                </a:lnTo>
                <a:lnTo>
                  <a:pt x="539310" y="138355"/>
                </a:lnTo>
                <a:lnTo>
                  <a:pt x="521717" y="94479"/>
                </a:lnTo>
                <a:lnTo>
                  <a:pt x="508646" y="48254"/>
                </a:lnTo>
                <a:lnTo>
                  <a:pt x="500392" y="0"/>
                </a:lnTo>
                <a:close/>
              </a:path>
              <a:path w="1798320" h="2849879">
                <a:moveTo>
                  <a:pt x="1797989" y="0"/>
                </a:moveTo>
                <a:lnTo>
                  <a:pt x="1297584" y="0"/>
                </a:lnTo>
                <a:lnTo>
                  <a:pt x="1289330" y="48254"/>
                </a:lnTo>
                <a:lnTo>
                  <a:pt x="1276259" y="94479"/>
                </a:lnTo>
                <a:lnTo>
                  <a:pt x="1258666" y="138355"/>
                </a:lnTo>
                <a:lnTo>
                  <a:pt x="1236847" y="179564"/>
                </a:lnTo>
                <a:lnTo>
                  <a:pt x="1211096" y="217788"/>
                </a:lnTo>
                <a:lnTo>
                  <a:pt x="1181710" y="252707"/>
                </a:lnTo>
                <a:lnTo>
                  <a:pt x="1148982" y="284004"/>
                </a:lnTo>
                <a:lnTo>
                  <a:pt x="1113209" y="311360"/>
                </a:lnTo>
                <a:lnTo>
                  <a:pt x="1074686" y="334456"/>
                </a:lnTo>
                <a:lnTo>
                  <a:pt x="1033708" y="352974"/>
                </a:lnTo>
                <a:lnTo>
                  <a:pt x="990570" y="366596"/>
                </a:lnTo>
                <a:lnTo>
                  <a:pt x="945567" y="375002"/>
                </a:lnTo>
                <a:lnTo>
                  <a:pt x="898994" y="377875"/>
                </a:lnTo>
                <a:lnTo>
                  <a:pt x="1797989" y="377875"/>
                </a:lnTo>
                <a:lnTo>
                  <a:pt x="1797989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4110" y="3294367"/>
            <a:ext cx="1798320" cy="2849880"/>
          </a:xfrm>
          <a:custGeom>
            <a:avLst/>
            <a:gdLst/>
            <a:ahLst/>
            <a:cxnLst/>
            <a:rect l="l" t="t" r="r" b="b"/>
            <a:pathLst>
              <a:path w="1798320" h="2849879">
                <a:moveTo>
                  <a:pt x="500392" y="0"/>
                </a:moveTo>
                <a:lnTo>
                  <a:pt x="0" y="0"/>
                </a:lnTo>
                <a:lnTo>
                  <a:pt x="0" y="2849460"/>
                </a:lnTo>
                <a:lnTo>
                  <a:pt x="1797989" y="2849460"/>
                </a:lnTo>
                <a:lnTo>
                  <a:pt x="1797989" y="377875"/>
                </a:lnTo>
                <a:lnTo>
                  <a:pt x="898994" y="377875"/>
                </a:lnTo>
                <a:lnTo>
                  <a:pt x="852419" y="375002"/>
                </a:lnTo>
                <a:lnTo>
                  <a:pt x="807414" y="366596"/>
                </a:lnTo>
                <a:lnTo>
                  <a:pt x="764274" y="352974"/>
                </a:lnTo>
                <a:lnTo>
                  <a:pt x="723294" y="334456"/>
                </a:lnTo>
                <a:lnTo>
                  <a:pt x="684770" y="311360"/>
                </a:lnTo>
                <a:lnTo>
                  <a:pt x="648996" y="284004"/>
                </a:lnTo>
                <a:lnTo>
                  <a:pt x="616268" y="252707"/>
                </a:lnTo>
                <a:lnTo>
                  <a:pt x="586881" y="217788"/>
                </a:lnTo>
                <a:lnTo>
                  <a:pt x="561130" y="179564"/>
                </a:lnTo>
                <a:lnTo>
                  <a:pt x="539310" y="138355"/>
                </a:lnTo>
                <a:lnTo>
                  <a:pt x="521717" y="94479"/>
                </a:lnTo>
                <a:lnTo>
                  <a:pt x="508646" y="48254"/>
                </a:lnTo>
                <a:lnTo>
                  <a:pt x="500392" y="0"/>
                </a:lnTo>
                <a:close/>
              </a:path>
              <a:path w="1798320" h="2849879">
                <a:moveTo>
                  <a:pt x="1797989" y="0"/>
                </a:moveTo>
                <a:lnTo>
                  <a:pt x="1297584" y="0"/>
                </a:lnTo>
                <a:lnTo>
                  <a:pt x="1289330" y="48254"/>
                </a:lnTo>
                <a:lnTo>
                  <a:pt x="1276259" y="94479"/>
                </a:lnTo>
                <a:lnTo>
                  <a:pt x="1258666" y="138355"/>
                </a:lnTo>
                <a:lnTo>
                  <a:pt x="1236847" y="179564"/>
                </a:lnTo>
                <a:lnTo>
                  <a:pt x="1211096" y="217788"/>
                </a:lnTo>
                <a:lnTo>
                  <a:pt x="1181710" y="252707"/>
                </a:lnTo>
                <a:lnTo>
                  <a:pt x="1148982" y="284004"/>
                </a:lnTo>
                <a:lnTo>
                  <a:pt x="1113209" y="311360"/>
                </a:lnTo>
                <a:lnTo>
                  <a:pt x="1074686" y="334456"/>
                </a:lnTo>
                <a:lnTo>
                  <a:pt x="1033708" y="352974"/>
                </a:lnTo>
                <a:lnTo>
                  <a:pt x="990570" y="366596"/>
                </a:lnTo>
                <a:lnTo>
                  <a:pt x="945567" y="375002"/>
                </a:lnTo>
                <a:lnTo>
                  <a:pt x="898994" y="377875"/>
                </a:lnTo>
                <a:lnTo>
                  <a:pt x="1797989" y="377875"/>
                </a:lnTo>
                <a:lnTo>
                  <a:pt x="1797989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3616" y="3294367"/>
            <a:ext cx="2304415" cy="2849880"/>
          </a:xfrm>
          <a:custGeom>
            <a:avLst/>
            <a:gdLst/>
            <a:ahLst/>
            <a:cxnLst/>
            <a:rect l="l" t="t" r="r" b="b"/>
            <a:pathLst>
              <a:path w="2304415" h="2849879">
                <a:moveTo>
                  <a:pt x="641324" y="0"/>
                </a:moveTo>
                <a:lnTo>
                  <a:pt x="0" y="0"/>
                </a:lnTo>
                <a:lnTo>
                  <a:pt x="0" y="2849460"/>
                </a:lnTo>
                <a:lnTo>
                  <a:pt x="2304338" y="2849460"/>
                </a:lnTo>
                <a:lnTo>
                  <a:pt x="2304338" y="377875"/>
                </a:lnTo>
                <a:lnTo>
                  <a:pt x="1152169" y="377875"/>
                </a:lnTo>
                <a:lnTo>
                  <a:pt x="1100327" y="375712"/>
                </a:lnTo>
                <a:lnTo>
                  <a:pt x="1049959" y="369361"/>
                </a:lnTo>
                <a:lnTo>
                  <a:pt x="1001311" y="359028"/>
                </a:lnTo>
                <a:lnTo>
                  <a:pt x="954630" y="344922"/>
                </a:lnTo>
                <a:lnTo>
                  <a:pt x="910161" y="327250"/>
                </a:lnTo>
                <a:lnTo>
                  <a:pt x="868150" y="306219"/>
                </a:lnTo>
                <a:lnTo>
                  <a:pt x="828845" y="282037"/>
                </a:lnTo>
                <a:lnTo>
                  <a:pt x="792490" y="254910"/>
                </a:lnTo>
                <a:lnTo>
                  <a:pt x="759334" y="225046"/>
                </a:lnTo>
                <a:lnTo>
                  <a:pt x="729620" y="192653"/>
                </a:lnTo>
                <a:lnTo>
                  <a:pt x="703597" y="157937"/>
                </a:lnTo>
                <a:lnTo>
                  <a:pt x="681509" y="121107"/>
                </a:lnTo>
                <a:lnTo>
                  <a:pt x="663604" y="82369"/>
                </a:lnTo>
                <a:lnTo>
                  <a:pt x="650126" y="41931"/>
                </a:lnTo>
                <a:lnTo>
                  <a:pt x="641324" y="0"/>
                </a:lnTo>
                <a:close/>
              </a:path>
              <a:path w="2304415" h="2849879">
                <a:moveTo>
                  <a:pt x="2304338" y="0"/>
                </a:moveTo>
                <a:lnTo>
                  <a:pt x="1663014" y="0"/>
                </a:lnTo>
                <a:lnTo>
                  <a:pt x="1654211" y="41931"/>
                </a:lnTo>
                <a:lnTo>
                  <a:pt x="1640734" y="82369"/>
                </a:lnTo>
                <a:lnTo>
                  <a:pt x="1622828" y="121107"/>
                </a:lnTo>
                <a:lnTo>
                  <a:pt x="1600739" y="157937"/>
                </a:lnTo>
                <a:lnTo>
                  <a:pt x="1574715" y="192653"/>
                </a:lnTo>
                <a:lnTo>
                  <a:pt x="1545001" y="225046"/>
                </a:lnTo>
                <a:lnTo>
                  <a:pt x="1511843" y="254910"/>
                </a:lnTo>
                <a:lnTo>
                  <a:pt x="1475488" y="282037"/>
                </a:lnTo>
                <a:lnTo>
                  <a:pt x="1436182" y="306219"/>
                </a:lnTo>
                <a:lnTo>
                  <a:pt x="1394172" y="327250"/>
                </a:lnTo>
                <a:lnTo>
                  <a:pt x="1349703" y="344922"/>
                </a:lnTo>
                <a:lnTo>
                  <a:pt x="1303022" y="359028"/>
                </a:lnTo>
                <a:lnTo>
                  <a:pt x="1254375" y="369361"/>
                </a:lnTo>
                <a:lnTo>
                  <a:pt x="1204009" y="375712"/>
                </a:lnTo>
                <a:lnTo>
                  <a:pt x="1152169" y="377875"/>
                </a:lnTo>
                <a:lnTo>
                  <a:pt x="2304338" y="377875"/>
                </a:lnTo>
                <a:lnTo>
                  <a:pt x="2304338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37244" y="3262617"/>
            <a:ext cx="1798320" cy="2849880"/>
          </a:xfrm>
          <a:custGeom>
            <a:avLst/>
            <a:gdLst/>
            <a:ahLst/>
            <a:cxnLst/>
            <a:rect l="l" t="t" r="r" b="b"/>
            <a:pathLst>
              <a:path w="1798320" h="2849879">
                <a:moveTo>
                  <a:pt x="500405" y="0"/>
                </a:moveTo>
                <a:lnTo>
                  <a:pt x="0" y="0"/>
                </a:lnTo>
                <a:lnTo>
                  <a:pt x="0" y="2849460"/>
                </a:lnTo>
                <a:lnTo>
                  <a:pt x="1798002" y="2849460"/>
                </a:lnTo>
                <a:lnTo>
                  <a:pt x="1798002" y="377875"/>
                </a:lnTo>
                <a:lnTo>
                  <a:pt x="898994" y="377875"/>
                </a:lnTo>
                <a:lnTo>
                  <a:pt x="852422" y="375002"/>
                </a:lnTo>
                <a:lnTo>
                  <a:pt x="807419" y="366596"/>
                </a:lnTo>
                <a:lnTo>
                  <a:pt x="764281" y="352974"/>
                </a:lnTo>
                <a:lnTo>
                  <a:pt x="723303" y="334456"/>
                </a:lnTo>
                <a:lnTo>
                  <a:pt x="684779" y="311360"/>
                </a:lnTo>
                <a:lnTo>
                  <a:pt x="649006" y="284004"/>
                </a:lnTo>
                <a:lnTo>
                  <a:pt x="616279" y="252707"/>
                </a:lnTo>
                <a:lnTo>
                  <a:pt x="586893" y="217788"/>
                </a:lnTo>
                <a:lnTo>
                  <a:pt x="561142" y="179564"/>
                </a:lnTo>
                <a:lnTo>
                  <a:pt x="539323" y="138355"/>
                </a:lnTo>
                <a:lnTo>
                  <a:pt x="521730" y="94479"/>
                </a:lnTo>
                <a:lnTo>
                  <a:pt x="508659" y="48254"/>
                </a:lnTo>
                <a:lnTo>
                  <a:pt x="500405" y="0"/>
                </a:lnTo>
                <a:close/>
              </a:path>
              <a:path w="1798320" h="2849879">
                <a:moveTo>
                  <a:pt x="1798002" y="0"/>
                </a:moveTo>
                <a:lnTo>
                  <a:pt x="1297597" y="0"/>
                </a:lnTo>
                <a:lnTo>
                  <a:pt x="1289342" y="48254"/>
                </a:lnTo>
                <a:lnTo>
                  <a:pt x="1276271" y="94479"/>
                </a:lnTo>
                <a:lnTo>
                  <a:pt x="1258679" y="138355"/>
                </a:lnTo>
                <a:lnTo>
                  <a:pt x="1236859" y="179564"/>
                </a:lnTo>
                <a:lnTo>
                  <a:pt x="1211108" y="217788"/>
                </a:lnTo>
                <a:lnTo>
                  <a:pt x="1181721" y="252707"/>
                </a:lnTo>
                <a:lnTo>
                  <a:pt x="1148993" y="284004"/>
                </a:lnTo>
                <a:lnTo>
                  <a:pt x="1113219" y="311360"/>
                </a:lnTo>
                <a:lnTo>
                  <a:pt x="1074695" y="334456"/>
                </a:lnTo>
                <a:lnTo>
                  <a:pt x="1033715" y="352974"/>
                </a:lnTo>
                <a:lnTo>
                  <a:pt x="990575" y="366596"/>
                </a:lnTo>
                <a:lnTo>
                  <a:pt x="945569" y="375002"/>
                </a:lnTo>
                <a:lnTo>
                  <a:pt x="898994" y="377875"/>
                </a:lnTo>
                <a:lnTo>
                  <a:pt x="1798002" y="377875"/>
                </a:lnTo>
                <a:lnTo>
                  <a:pt x="1798002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75215" y="3294367"/>
            <a:ext cx="1907184" cy="2849880"/>
          </a:xfrm>
          <a:custGeom>
            <a:avLst/>
            <a:gdLst/>
            <a:ahLst/>
            <a:cxnLst/>
            <a:rect l="l" t="t" r="r" b="b"/>
            <a:pathLst>
              <a:path w="1798320" h="2849879">
                <a:moveTo>
                  <a:pt x="500405" y="0"/>
                </a:moveTo>
                <a:lnTo>
                  <a:pt x="0" y="0"/>
                </a:lnTo>
                <a:lnTo>
                  <a:pt x="0" y="2849460"/>
                </a:lnTo>
                <a:lnTo>
                  <a:pt x="1797989" y="2849460"/>
                </a:lnTo>
                <a:lnTo>
                  <a:pt x="1797989" y="377875"/>
                </a:lnTo>
                <a:lnTo>
                  <a:pt x="898994" y="377875"/>
                </a:lnTo>
                <a:lnTo>
                  <a:pt x="852419" y="375002"/>
                </a:lnTo>
                <a:lnTo>
                  <a:pt x="807414" y="366596"/>
                </a:lnTo>
                <a:lnTo>
                  <a:pt x="764274" y="352974"/>
                </a:lnTo>
                <a:lnTo>
                  <a:pt x="723294" y="334456"/>
                </a:lnTo>
                <a:lnTo>
                  <a:pt x="684770" y="311360"/>
                </a:lnTo>
                <a:lnTo>
                  <a:pt x="648997" y="284004"/>
                </a:lnTo>
                <a:lnTo>
                  <a:pt x="616270" y="252707"/>
                </a:lnTo>
                <a:lnTo>
                  <a:pt x="586884" y="217788"/>
                </a:lnTo>
                <a:lnTo>
                  <a:pt x="561134" y="179564"/>
                </a:lnTo>
                <a:lnTo>
                  <a:pt x="539316" y="138355"/>
                </a:lnTo>
                <a:lnTo>
                  <a:pt x="521725" y="94479"/>
                </a:lnTo>
                <a:lnTo>
                  <a:pt x="508656" y="48254"/>
                </a:lnTo>
                <a:lnTo>
                  <a:pt x="500405" y="0"/>
                </a:lnTo>
                <a:close/>
              </a:path>
              <a:path w="1798320" h="2849879">
                <a:moveTo>
                  <a:pt x="1797989" y="0"/>
                </a:moveTo>
                <a:lnTo>
                  <a:pt x="1297584" y="0"/>
                </a:lnTo>
                <a:lnTo>
                  <a:pt x="1289332" y="48254"/>
                </a:lnTo>
                <a:lnTo>
                  <a:pt x="1276264" y="94479"/>
                </a:lnTo>
                <a:lnTo>
                  <a:pt x="1258673" y="138355"/>
                </a:lnTo>
                <a:lnTo>
                  <a:pt x="1236855" y="179564"/>
                </a:lnTo>
                <a:lnTo>
                  <a:pt x="1211105" y="217788"/>
                </a:lnTo>
                <a:lnTo>
                  <a:pt x="1181719" y="252707"/>
                </a:lnTo>
                <a:lnTo>
                  <a:pt x="1148992" y="284004"/>
                </a:lnTo>
                <a:lnTo>
                  <a:pt x="1113219" y="311360"/>
                </a:lnTo>
                <a:lnTo>
                  <a:pt x="1074694" y="334456"/>
                </a:lnTo>
                <a:lnTo>
                  <a:pt x="1033715" y="352974"/>
                </a:lnTo>
                <a:lnTo>
                  <a:pt x="990575" y="366596"/>
                </a:lnTo>
                <a:lnTo>
                  <a:pt x="945569" y="375002"/>
                </a:lnTo>
                <a:lnTo>
                  <a:pt x="898994" y="377875"/>
                </a:lnTo>
                <a:lnTo>
                  <a:pt x="1797989" y="377875"/>
                </a:lnTo>
                <a:lnTo>
                  <a:pt x="1797989" y="0"/>
                </a:lnTo>
                <a:close/>
              </a:path>
            </a:pathLst>
          </a:custGeom>
          <a:solidFill>
            <a:srgbClr val="B7B7B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78394" y="4056227"/>
            <a:ext cx="1769745" cy="86868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020"/>
              </a:spcBef>
            </a:pPr>
            <a:r>
              <a:rPr sz="2000" spc="50" dirty="0">
                <a:latin typeface="Arial"/>
                <a:cs typeface="Arial"/>
              </a:rPr>
              <a:t>вклад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–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20"/>
              </a:spcBef>
            </a:pPr>
            <a:r>
              <a:rPr sz="2000" spc="85" dirty="0">
                <a:latin typeface="Arial"/>
                <a:cs typeface="Arial"/>
              </a:rPr>
              <a:t>пополняемый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7478" y="4056227"/>
            <a:ext cx="1584960" cy="861774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000" spc="65" dirty="0">
                <a:latin typeface="Arial"/>
                <a:cs typeface="Arial"/>
              </a:rPr>
              <a:t>срок</a:t>
            </a:r>
            <a:r>
              <a:rPr sz="2000" spc="31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вклада</a:t>
            </a:r>
            <a:endParaRPr sz="2000" dirty="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920"/>
              </a:spcBef>
            </a:pPr>
            <a:r>
              <a:rPr lang="ru-RU" sz="2000" spc="65" dirty="0">
                <a:latin typeface="Arial"/>
                <a:cs typeface="Arial"/>
              </a:rPr>
              <a:t>д</a:t>
            </a:r>
            <a:r>
              <a:rPr lang="ru-RU" sz="2000" spc="65" dirty="0" smtClean="0">
                <a:latin typeface="Arial"/>
                <a:cs typeface="Arial"/>
              </a:rPr>
              <a:t>о 5 лет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23852" y="4056227"/>
            <a:ext cx="2269734" cy="2574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ctr">
              <a:lnSpc>
                <a:spcPct val="138300"/>
              </a:lnSpc>
              <a:spcBef>
                <a:spcPts val="100"/>
              </a:spcBef>
            </a:pPr>
            <a:r>
              <a:rPr sz="2000" spc="30" dirty="0">
                <a:latin typeface="Arial"/>
                <a:cs typeface="Arial"/>
              </a:rPr>
              <a:t>процентная  </a:t>
            </a:r>
            <a:r>
              <a:rPr sz="2000" spc="10" dirty="0">
                <a:latin typeface="Arial"/>
                <a:cs typeface="Arial"/>
              </a:rPr>
              <a:t>ставка </a:t>
            </a:r>
            <a:r>
              <a:rPr sz="2000" spc="-125" dirty="0">
                <a:latin typeface="Arial"/>
                <a:cs typeface="Arial"/>
              </a:rPr>
              <a:t>–  </a:t>
            </a:r>
            <a:r>
              <a:rPr sz="2000" spc="15" dirty="0" err="1">
                <a:latin typeface="Arial"/>
                <a:cs typeface="Arial"/>
              </a:rPr>
              <a:t>у</a:t>
            </a:r>
            <a:r>
              <a:rPr sz="2000" spc="-35" dirty="0" err="1">
                <a:latin typeface="Arial"/>
                <a:cs typeface="Arial"/>
              </a:rPr>
              <a:t>с</a:t>
            </a:r>
            <a:r>
              <a:rPr sz="2000" spc="25" dirty="0" err="1">
                <a:latin typeface="Arial"/>
                <a:cs typeface="Arial"/>
              </a:rPr>
              <a:t>танавливается</a:t>
            </a:r>
            <a:r>
              <a:rPr sz="2000" spc="25" dirty="0">
                <a:latin typeface="Arial"/>
                <a:cs typeface="Arial"/>
              </a:rPr>
              <a:t>  </a:t>
            </a:r>
            <a:r>
              <a:rPr sz="2000" spc="60" dirty="0" err="1" smtClean="0">
                <a:latin typeface="Arial"/>
                <a:cs typeface="Arial"/>
              </a:rPr>
              <a:t>Банком</a:t>
            </a:r>
            <a:r>
              <a:rPr lang="ru-RU" sz="2000" spc="60" dirty="0" smtClean="0">
                <a:latin typeface="Arial"/>
                <a:cs typeface="Arial"/>
              </a:rPr>
              <a:t>             </a:t>
            </a:r>
            <a:r>
              <a:rPr lang="ru-RU" sz="2000" spc="6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ru-RU" sz="2000" spc="60" dirty="0">
                <a:solidFill>
                  <a:prstClr val="black"/>
                </a:solidFill>
                <a:latin typeface="Arial"/>
                <a:cs typeface="Arial"/>
              </a:rPr>
              <a:t>от 3-5% годовых)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383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12799" y="4056227"/>
            <a:ext cx="1583690" cy="171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8419" algn="ctr">
              <a:lnSpc>
                <a:spcPct val="138300"/>
              </a:lnSpc>
              <a:spcBef>
                <a:spcPts val="100"/>
              </a:spcBef>
            </a:pPr>
            <a:r>
              <a:rPr sz="2000" spc="15" dirty="0">
                <a:latin typeface="Arial"/>
                <a:cs typeface="Arial"/>
              </a:rPr>
              <a:t>частичное  снятие  </a:t>
            </a:r>
            <a:r>
              <a:rPr sz="2000" spc="5" dirty="0">
                <a:latin typeface="Arial"/>
                <a:cs typeface="Arial"/>
              </a:rPr>
              <a:t>средств </a:t>
            </a:r>
            <a:r>
              <a:rPr sz="2000" spc="-70" dirty="0">
                <a:latin typeface="Arial"/>
                <a:cs typeface="Arial"/>
              </a:rPr>
              <a:t>-  </a:t>
            </a:r>
            <a:r>
              <a:rPr sz="2000" spc="65" dirty="0">
                <a:latin typeface="Arial"/>
                <a:cs typeface="Arial"/>
              </a:rPr>
              <a:t>нев</a:t>
            </a:r>
            <a:r>
              <a:rPr sz="2000" spc="35" dirty="0">
                <a:latin typeface="Arial"/>
                <a:cs typeface="Arial"/>
              </a:rPr>
              <a:t>о</a:t>
            </a:r>
            <a:r>
              <a:rPr sz="2000" spc="95" dirty="0">
                <a:latin typeface="Arial"/>
                <a:cs typeface="Arial"/>
              </a:rPr>
              <a:t>зм</a:t>
            </a:r>
            <a:r>
              <a:rPr sz="2000" spc="50" dirty="0">
                <a:latin typeface="Arial"/>
                <a:cs typeface="Arial"/>
              </a:rPr>
              <a:t>о</a:t>
            </a:r>
            <a:r>
              <a:rPr sz="2000" spc="140" dirty="0">
                <a:latin typeface="Arial"/>
                <a:cs typeface="Arial"/>
              </a:rPr>
              <a:t>жно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53600" y="4056226"/>
            <a:ext cx="1828799" cy="171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8440" algn="ctr">
              <a:lnSpc>
                <a:spcPct val="138300"/>
              </a:lnSpc>
              <a:spcBef>
                <a:spcPts val="100"/>
              </a:spcBef>
            </a:pPr>
            <a:r>
              <a:rPr lang="ru-RU" sz="2000" spc="70" dirty="0">
                <a:latin typeface="Arial"/>
                <a:cs typeface="Arial"/>
              </a:rPr>
              <a:t>в</a:t>
            </a:r>
            <a:r>
              <a:rPr lang="ru-RU" sz="2000" spc="70" dirty="0" smtClean="0">
                <a:latin typeface="Arial"/>
                <a:cs typeface="Arial"/>
              </a:rPr>
              <a:t>озможно досрочное </a:t>
            </a:r>
            <a:r>
              <a:rPr sz="2000" spc="-10" dirty="0" err="1" smtClean="0">
                <a:latin typeface="Arial"/>
                <a:cs typeface="Arial"/>
              </a:rPr>
              <a:t>ра</a:t>
            </a:r>
            <a:r>
              <a:rPr sz="2000" spc="15" dirty="0" err="1" smtClean="0">
                <a:latin typeface="Arial"/>
                <a:cs typeface="Arial"/>
              </a:rPr>
              <a:t>с</a:t>
            </a:r>
            <a:r>
              <a:rPr sz="2000" spc="65" dirty="0" err="1" smtClean="0">
                <a:latin typeface="Arial"/>
                <a:cs typeface="Arial"/>
              </a:rPr>
              <a:t>то</a:t>
            </a:r>
            <a:r>
              <a:rPr sz="2000" spc="35" dirty="0" err="1" smtClean="0">
                <a:latin typeface="Arial"/>
                <a:cs typeface="Arial"/>
              </a:rPr>
              <a:t>р</a:t>
            </a:r>
            <a:r>
              <a:rPr sz="2000" spc="210" dirty="0" err="1" smtClean="0">
                <a:latin typeface="Arial"/>
                <a:cs typeface="Arial"/>
              </a:rPr>
              <a:t>ж</a:t>
            </a:r>
            <a:r>
              <a:rPr sz="2000" spc="60" dirty="0" err="1" smtClean="0">
                <a:latin typeface="Arial"/>
                <a:cs typeface="Arial"/>
              </a:rPr>
              <a:t>ение</a:t>
            </a:r>
            <a:r>
              <a:rPr lang="ru-RU" sz="2000" spc="60" dirty="0" smtClean="0">
                <a:latin typeface="Arial"/>
                <a:cs typeface="Arial"/>
              </a:rPr>
              <a:t>    вклада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6160" y="-617389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Вклад</a:t>
            </a:r>
          </a:p>
          <a:p>
            <a:r>
              <a:rPr lang="ru-RU" sz="3200" dirty="0"/>
              <a:t>«Накопительный </a:t>
            </a:r>
            <a:r>
              <a:rPr lang="ru-RU" sz="3200" dirty="0" smtClean="0"/>
              <a:t>Ипотечный»</a:t>
            </a:r>
            <a:endParaRPr lang="ru-RU" sz="3200" dirty="0"/>
          </a:p>
        </p:txBody>
      </p:sp>
      <p:sp>
        <p:nvSpPr>
          <p:cNvPr id="36" name="object 4"/>
          <p:cNvSpPr txBox="1">
            <a:spLocks noGrp="1"/>
          </p:cNvSpPr>
          <p:nvPr>
            <p:ph type="title"/>
          </p:nvPr>
        </p:nvSpPr>
        <p:spPr>
          <a:xfrm>
            <a:off x="0" y="-479676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04</a:t>
            </a:r>
            <a:endParaRPr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4880" y="2479113"/>
            <a:ext cx="5179008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3090" algn="l"/>
              </a:tabLst>
            </a:pPr>
            <a:r>
              <a:rPr sz="6150" b="1" spc="-65" dirty="0">
                <a:latin typeface="Arial"/>
                <a:cs typeface="Arial"/>
              </a:rPr>
              <a:t>1.	2.</a:t>
            </a:r>
            <a:endParaRPr sz="6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4063" y="-561253"/>
            <a:ext cx="274320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05</a:t>
            </a:r>
            <a:endParaRPr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0307" y="2532469"/>
            <a:ext cx="1939289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sz="2000" spc="65" dirty="0">
                <a:latin typeface="Arial"/>
                <a:cs typeface="Arial"/>
              </a:rPr>
              <a:t>срок </a:t>
            </a:r>
            <a:r>
              <a:rPr sz="2000" spc="25" dirty="0">
                <a:latin typeface="Arial"/>
                <a:cs typeface="Arial"/>
              </a:rPr>
              <a:t>действия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–  </a:t>
            </a:r>
            <a:r>
              <a:rPr sz="2000" spc="25" dirty="0">
                <a:latin typeface="Arial"/>
                <a:cs typeface="Arial"/>
              </a:rPr>
              <a:t>бессрочный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9930" y="2532469"/>
            <a:ext cx="5222875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sz="2000" spc="50" dirty="0">
                <a:latin typeface="Arial"/>
                <a:cs typeface="Arial"/>
              </a:rPr>
              <a:t>приходные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операции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-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не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осуществляются,  </a:t>
            </a:r>
            <a:r>
              <a:rPr sz="2000" spc="-5" dirty="0">
                <a:latin typeface="Arial"/>
                <a:cs typeface="Arial"/>
              </a:rPr>
              <a:t>за </a:t>
            </a:r>
            <a:r>
              <a:rPr sz="2000" spc="60" dirty="0">
                <a:latin typeface="Arial"/>
                <a:cs typeface="Arial"/>
              </a:rPr>
              <a:t>исключением </a:t>
            </a:r>
            <a:r>
              <a:rPr sz="2000" spc="40" dirty="0">
                <a:latin typeface="Arial"/>
                <a:cs typeface="Arial"/>
              </a:rPr>
              <a:t>операций </a:t>
            </a:r>
            <a:r>
              <a:rPr sz="2000" spc="70" dirty="0">
                <a:latin typeface="Arial"/>
                <a:cs typeface="Arial"/>
              </a:rPr>
              <a:t>по </a:t>
            </a:r>
            <a:r>
              <a:rPr sz="2000" spc="35" dirty="0">
                <a:latin typeface="Arial"/>
                <a:cs typeface="Arial"/>
              </a:rPr>
              <a:t>зачислению  </a:t>
            </a:r>
            <a:r>
              <a:rPr sz="2000" spc="20" dirty="0" err="1">
                <a:latin typeface="Arial"/>
                <a:cs typeface="Arial"/>
              </a:rPr>
              <a:t>социальных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 err="1" smtClean="0">
                <a:latin typeface="Arial"/>
                <a:cs typeface="Arial"/>
              </a:rPr>
              <a:t>выплат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392" y="3759378"/>
            <a:ext cx="5052060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25" b="1" spc="-97" baseline="-29810" dirty="0">
                <a:latin typeface="Arial"/>
                <a:cs typeface="Arial"/>
              </a:rPr>
              <a:t>3. </a:t>
            </a:r>
            <a:r>
              <a:rPr sz="2000" spc="15" dirty="0">
                <a:latin typeface="Arial"/>
                <a:cs typeface="Arial"/>
              </a:rPr>
              <a:t>частичное снятие </a:t>
            </a:r>
            <a:r>
              <a:rPr sz="2000" spc="5" dirty="0">
                <a:latin typeface="Arial"/>
                <a:cs typeface="Arial"/>
              </a:rPr>
              <a:t>средств </a:t>
            </a:r>
            <a:r>
              <a:rPr sz="2000" spc="-125" dirty="0">
                <a:latin typeface="Arial"/>
                <a:cs typeface="Arial"/>
              </a:rPr>
              <a:t>–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9225" b="1" spc="-97" baseline="-29810" dirty="0">
                <a:latin typeface="Arial"/>
                <a:cs typeface="Arial"/>
              </a:rPr>
              <a:t>4.</a:t>
            </a:r>
            <a:endParaRPr sz="9225" baseline="-29810" dirty="0">
              <a:latin typeface="Arial"/>
              <a:cs typeface="Arial"/>
            </a:endParaRPr>
          </a:p>
          <a:p>
            <a:pPr marL="925830">
              <a:lnSpc>
                <a:spcPct val="100000"/>
              </a:lnSpc>
              <a:spcBef>
                <a:spcPts val="90"/>
              </a:spcBef>
            </a:pPr>
            <a:r>
              <a:rPr sz="2000" spc="60" dirty="0">
                <a:latin typeface="Arial"/>
                <a:cs typeface="Arial"/>
              </a:rPr>
              <a:t>невозможно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822" y="4191000"/>
            <a:ext cx="5419090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sz="2000" spc="20" dirty="0" err="1" smtClean="0">
                <a:latin typeface="Arial"/>
                <a:cs typeface="Arial"/>
              </a:rPr>
              <a:t>услови</a:t>
            </a:r>
            <a:r>
              <a:rPr lang="ru-RU" sz="2000" spc="20" dirty="0" smtClean="0">
                <a:latin typeface="Arial"/>
                <a:cs typeface="Arial"/>
              </a:rPr>
              <a:t>е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о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заранее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данном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согласии  </a:t>
            </a:r>
            <a:r>
              <a:rPr sz="2000" spc="20" dirty="0">
                <a:latin typeface="Arial"/>
                <a:cs typeface="Arial"/>
              </a:rPr>
              <a:t>участника </a:t>
            </a:r>
            <a:r>
              <a:rPr sz="2000" spc="60" dirty="0" err="1">
                <a:latin typeface="Arial"/>
                <a:cs typeface="Arial"/>
              </a:rPr>
              <a:t>программы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lang="ru-RU" sz="2000" spc="60" dirty="0" smtClean="0">
                <a:latin typeface="Arial"/>
                <a:cs typeface="Arial"/>
              </a:rPr>
              <a:t>на</a:t>
            </a:r>
            <a:r>
              <a:rPr sz="2000" spc="65" dirty="0" smtClean="0">
                <a:latin typeface="Arial"/>
                <a:cs typeface="Arial"/>
              </a:rPr>
              <a:t> </a:t>
            </a:r>
            <a:r>
              <a:rPr sz="2000" spc="10" dirty="0" err="1" smtClean="0">
                <a:latin typeface="Arial"/>
                <a:cs typeface="Arial"/>
              </a:rPr>
              <a:t>списани</a:t>
            </a:r>
            <a:r>
              <a:rPr lang="ru-RU" sz="2000" spc="10" dirty="0" smtClean="0">
                <a:latin typeface="Arial"/>
                <a:cs typeface="Arial"/>
              </a:rPr>
              <a:t>е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средств </a:t>
            </a:r>
            <a:r>
              <a:rPr sz="2000" spc="25" dirty="0" err="1">
                <a:latin typeface="Arial"/>
                <a:cs typeface="Arial"/>
              </a:rPr>
              <a:t>социальной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lang="ru-RU" sz="2000" spc="-310" dirty="0" smtClean="0">
                <a:latin typeface="Arial"/>
                <a:cs typeface="Arial"/>
              </a:rPr>
              <a:t> </a:t>
            </a:r>
            <a:r>
              <a:rPr sz="2000" spc="30" dirty="0" err="1" smtClean="0">
                <a:latin typeface="Arial"/>
                <a:cs typeface="Arial"/>
              </a:rPr>
              <a:t>выплаты</a:t>
            </a:r>
            <a:r>
              <a:rPr lang="ru-RU" sz="2000" spc="30" dirty="0" smtClean="0">
                <a:latin typeface="Arial"/>
                <a:cs typeface="Arial"/>
              </a:rPr>
              <a:t> </a:t>
            </a:r>
            <a:r>
              <a:rPr sz="2000" spc="-20" dirty="0" err="1" smtClean="0">
                <a:latin typeface="Arial"/>
                <a:cs typeface="Arial"/>
              </a:rPr>
              <a:t>со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счета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65" dirty="0" err="1" smtClean="0">
                <a:latin typeface="Arial"/>
                <a:cs typeface="Arial"/>
              </a:rPr>
              <a:t>бюджет</a:t>
            </a:r>
            <a:r>
              <a:rPr lang="ru-RU" sz="2000" spc="65" dirty="0" smtClean="0">
                <a:latin typeface="Arial"/>
                <a:cs typeface="Arial"/>
              </a:rPr>
              <a:t> </a:t>
            </a:r>
            <a:r>
              <a:rPr lang="ru-RU" sz="2000" dirty="0" smtClean="0"/>
              <a:t>в </a:t>
            </a:r>
            <a:r>
              <a:rPr lang="ru-RU" sz="2000" spc="25" dirty="0">
                <a:latin typeface="Arial"/>
                <a:cs typeface="Arial"/>
              </a:rPr>
              <a:t>случае нарушения условий накопления; </a:t>
            </a:r>
          </a:p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lang="ru-RU" sz="2000" spc="6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392" y="1852526"/>
            <a:ext cx="85083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latin typeface="Arial"/>
                <a:cs typeface="Arial"/>
              </a:rPr>
              <a:t>Условия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счета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100" dirty="0">
                <a:latin typeface="Arial"/>
                <a:cs typeface="Arial"/>
              </a:rPr>
              <a:t>для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зачисления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социальной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80" dirty="0">
                <a:latin typeface="Arial"/>
                <a:cs typeface="Arial"/>
              </a:rPr>
              <a:t>выплаты: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9952" y="-378059"/>
            <a:ext cx="83190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Условия открытия счета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970938"/>
            <a:ext cx="12189460" cy="1635853"/>
          </a:xfrm>
          <a:custGeom>
            <a:avLst/>
            <a:gdLst/>
            <a:ahLst/>
            <a:cxnLst/>
            <a:rect l="l" t="t" r="r" b="b"/>
            <a:pathLst>
              <a:path w="12189460" h="1904364">
                <a:moveTo>
                  <a:pt x="0" y="1903983"/>
                </a:moveTo>
                <a:lnTo>
                  <a:pt x="12188952" y="1903983"/>
                </a:lnTo>
                <a:lnTo>
                  <a:pt x="12188952" y="0"/>
                </a:lnTo>
                <a:lnTo>
                  <a:pt x="0" y="0"/>
                </a:lnTo>
                <a:lnTo>
                  <a:pt x="0" y="190398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55447" y="2068184"/>
            <a:ext cx="4112553" cy="14100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9050" b="1" dirty="0" smtClean="0">
                <a:solidFill>
                  <a:srgbClr val="FFFFFF"/>
                </a:solidFill>
                <a:latin typeface="+mj-lt"/>
                <a:cs typeface="Arial"/>
              </a:rPr>
              <a:t>3</a:t>
            </a:r>
            <a:r>
              <a:rPr lang="ru-RU" sz="9050" b="1" dirty="0">
                <a:solidFill>
                  <a:srgbClr val="FFFFFF"/>
                </a:solidFill>
                <a:latin typeface="+mj-lt"/>
                <a:cs typeface="Arial"/>
              </a:rPr>
              <a:t>0</a:t>
            </a:r>
            <a:r>
              <a:rPr sz="9050" dirty="0" smtClean="0">
                <a:solidFill>
                  <a:srgbClr val="FFFFFF"/>
                </a:solidFill>
                <a:latin typeface="+mj-lt"/>
                <a:cs typeface="Arial"/>
              </a:rPr>
              <a:t>%</a:t>
            </a:r>
            <a:endParaRPr sz="905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5202212"/>
            <a:ext cx="2213927" cy="499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150" b="1" spc="755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ру</a:t>
            </a:r>
            <a:r>
              <a:rPr lang="ru-RU" sz="3150" b="1" spc="71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блей</a:t>
            </a:r>
            <a:endParaRPr sz="315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4796084"/>
            <a:ext cx="5052186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sz="3150" b="1" spc="110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3</a:t>
            </a:r>
            <a:r>
              <a:rPr sz="3150" b="1" spc="4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000</a:t>
            </a:r>
            <a:r>
              <a:rPr lang="ru-RU" sz="3150" b="1" spc="142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3150" b="1" spc="142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67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10</a:t>
            </a:r>
            <a:r>
              <a:rPr sz="3150" b="1" spc="-4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000</a:t>
            </a:r>
            <a:endParaRPr sz="315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1659" y="5202212"/>
            <a:ext cx="2590800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100" b="1" spc="865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рублей</a:t>
            </a:r>
            <a:endParaRPr sz="310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6972" y="5202212"/>
            <a:ext cx="4648200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700" b="1" spc="844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180 </a:t>
            </a:r>
            <a:r>
              <a:rPr sz="3700" b="1" spc="163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000</a:t>
            </a:r>
            <a:r>
              <a:rPr lang="ru-RU" sz="3700" b="1" spc="1630" dirty="0" err="1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руб</a:t>
            </a:r>
            <a:endParaRPr lang="ru-RU" sz="3700" b="1" spc="1630" dirty="0" smtClean="0">
              <a:solidFill>
                <a:srgbClr val="33BCDD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655" y="2386609"/>
            <a:ext cx="5295900" cy="831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sz="2600" spc="25" dirty="0">
                <a:latin typeface="Arial"/>
                <a:cs typeface="Arial"/>
              </a:rPr>
              <a:t>Социальная </a:t>
            </a:r>
            <a:r>
              <a:rPr sz="2600" spc="60" dirty="0">
                <a:latin typeface="Arial"/>
                <a:cs typeface="Arial"/>
              </a:rPr>
              <a:t>выплата </a:t>
            </a:r>
            <a:r>
              <a:rPr sz="2600" spc="30" dirty="0">
                <a:latin typeface="Arial"/>
                <a:cs typeface="Arial"/>
              </a:rPr>
              <a:t>составляет  </a:t>
            </a:r>
            <a:r>
              <a:rPr sz="2600" spc="85" dirty="0">
                <a:latin typeface="Arial"/>
                <a:cs typeface="Arial"/>
              </a:rPr>
              <a:t>от </a:t>
            </a:r>
            <a:r>
              <a:rPr sz="2600" spc="95" dirty="0">
                <a:latin typeface="Arial"/>
                <a:cs typeface="Arial"/>
              </a:rPr>
              <a:t>суммы </a:t>
            </a:r>
            <a:r>
              <a:rPr sz="2600" spc="85" dirty="0">
                <a:latin typeface="Arial"/>
                <a:cs typeface="Arial"/>
              </a:rPr>
              <a:t>ежемесячных</a:t>
            </a:r>
            <a:r>
              <a:rPr sz="2600" spc="-545" dirty="0">
                <a:latin typeface="Arial"/>
                <a:cs typeface="Arial"/>
              </a:rPr>
              <a:t> </a:t>
            </a:r>
            <a:r>
              <a:rPr sz="2600" spc="60" dirty="0">
                <a:latin typeface="Arial"/>
                <a:cs typeface="Arial"/>
              </a:rPr>
              <a:t>взносов,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7928" y="4003063"/>
            <a:ext cx="5504180" cy="76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sz="2250" spc="75" dirty="0">
                <a:latin typeface="Arial"/>
                <a:cs typeface="Arial"/>
              </a:rPr>
              <a:t>При </a:t>
            </a:r>
            <a:r>
              <a:rPr sz="2250" spc="80" dirty="0">
                <a:latin typeface="Arial"/>
                <a:cs typeface="Arial"/>
              </a:rPr>
              <a:t>максимальном сроке </a:t>
            </a:r>
            <a:r>
              <a:rPr sz="2250" spc="90" dirty="0">
                <a:latin typeface="Arial"/>
                <a:cs typeface="Arial"/>
              </a:rPr>
              <a:t>накопления  </a:t>
            </a:r>
            <a:r>
              <a:rPr sz="2250" spc="125" dirty="0">
                <a:latin typeface="Arial"/>
                <a:cs typeface="Arial"/>
              </a:rPr>
              <a:t>и</a:t>
            </a:r>
            <a:r>
              <a:rPr sz="2250" spc="-455" dirty="0">
                <a:latin typeface="Arial"/>
                <a:cs typeface="Arial"/>
              </a:rPr>
              <a:t> </a:t>
            </a:r>
            <a:r>
              <a:rPr sz="2250" spc="80" dirty="0">
                <a:latin typeface="Arial"/>
                <a:cs typeface="Arial"/>
              </a:rPr>
              <a:t>максимальном </a:t>
            </a:r>
            <a:r>
              <a:rPr sz="2250" spc="65" dirty="0">
                <a:latin typeface="Arial"/>
                <a:cs typeface="Arial"/>
              </a:rPr>
              <a:t>объеме </a:t>
            </a:r>
            <a:r>
              <a:rPr sz="2250" spc="85" dirty="0">
                <a:latin typeface="Arial"/>
                <a:cs typeface="Arial"/>
              </a:rPr>
              <a:t>ежемесячных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5949" y="4930138"/>
            <a:ext cx="536130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60" dirty="0">
                <a:latin typeface="Arial"/>
                <a:cs typeface="Arial"/>
              </a:rPr>
              <a:t>взносов, </a:t>
            </a:r>
            <a:r>
              <a:rPr sz="2250" spc="70" dirty="0">
                <a:latin typeface="Arial"/>
                <a:cs typeface="Arial"/>
              </a:rPr>
              <a:t>размер </a:t>
            </a:r>
            <a:r>
              <a:rPr sz="2250" spc="65" dirty="0">
                <a:latin typeface="Arial"/>
                <a:cs typeface="Arial"/>
              </a:rPr>
              <a:t>социальной</a:t>
            </a:r>
            <a:r>
              <a:rPr sz="2250" spc="-440" dirty="0">
                <a:latin typeface="Arial"/>
                <a:cs typeface="Arial"/>
              </a:rPr>
              <a:t> </a:t>
            </a:r>
            <a:r>
              <a:rPr sz="2250" spc="90" dirty="0">
                <a:latin typeface="Arial"/>
                <a:cs typeface="Arial"/>
              </a:rPr>
              <a:t>выплаты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5949" y="5297503"/>
            <a:ext cx="124142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85" dirty="0">
                <a:latin typeface="Arial"/>
                <a:cs typeface="Arial"/>
              </a:rPr>
              <a:t>с</a:t>
            </a:r>
            <a:r>
              <a:rPr sz="2250" spc="25" dirty="0">
                <a:latin typeface="Arial"/>
                <a:cs typeface="Arial"/>
              </a:rPr>
              <a:t>о</a:t>
            </a:r>
            <a:r>
              <a:rPr sz="2250" spc="45" dirty="0">
                <a:latin typeface="Arial"/>
                <a:cs typeface="Arial"/>
              </a:rPr>
              <a:t>с</a:t>
            </a:r>
            <a:r>
              <a:rPr sz="2250" spc="60" dirty="0">
                <a:latin typeface="Arial"/>
                <a:cs typeface="Arial"/>
              </a:rPr>
              <a:t>тавит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51072" y="2336253"/>
            <a:ext cx="1848485" cy="96011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560"/>
              </a:spcBef>
            </a:pPr>
            <a:r>
              <a:rPr sz="2300" spc="95" dirty="0">
                <a:latin typeface="Arial"/>
                <a:cs typeface="Arial"/>
              </a:rPr>
              <a:t>но </a:t>
            </a:r>
            <a:r>
              <a:rPr sz="2300" spc="60" dirty="0">
                <a:latin typeface="Arial"/>
                <a:cs typeface="Arial"/>
              </a:rPr>
              <a:t>не более  </a:t>
            </a:r>
            <a:r>
              <a:rPr sz="2300" spc="25" dirty="0">
                <a:latin typeface="Arial"/>
                <a:cs typeface="Arial"/>
              </a:rPr>
              <a:t>3 000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spc="65" dirty="0">
                <a:latin typeface="Arial"/>
                <a:cs typeface="Arial"/>
              </a:rPr>
              <a:t>рублей  </a:t>
            </a:r>
            <a:r>
              <a:rPr sz="2300" spc="85" dirty="0">
                <a:latin typeface="Arial"/>
                <a:cs typeface="Arial"/>
              </a:rPr>
              <a:t>в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45" dirty="0">
                <a:latin typeface="Arial"/>
                <a:cs typeface="Arial"/>
              </a:rPr>
              <a:t>месяц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2669" y="4025779"/>
            <a:ext cx="2157730" cy="67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sz="1750" spc="50" dirty="0" err="1" smtClean="0">
                <a:latin typeface="Arial"/>
                <a:cs typeface="Arial"/>
              </a:rPr>
              <a:t>Минимальный</a:t>
            </a:r>
            <a:r>
              <a:rPr sz="1750" spc="50" dirty="0" smtClean="0">
                <a:latin typeface="Arial"/>
                <a:cs typeface="Arial"/>
              </a:rPr>
              <a:t>  </a:t>
            </a:r>
            <a:r>
              <a:rPr sz="1750" spc="35" dirty="0">
                <a:latin typeface="Arial"/>
                <a:cs typeface="Arial"/>
              </a:rPr>
              <a:t>ежемесячный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30" dirty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3135" y="4009539"/>
            <a:ext cx="2157730" cy="67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sz="1750" spc="35" dirty="0">
                <a:latin typeface="Arial"/>
                <a:cs typeface="Arial"/>
              </a:rPr>
              <a:t>Максимальный  ежемесячный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30" dirty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577" y="-396677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Размер социальной выплаты</a:t>
            </a:r>
            <a:endParaRPr lang="ru-RU" sz="320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7388" y="-524105"/>
            <a:ext cx="3003070" cy="237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0</a:t>
            </a:r>
            <a:r>
              <a:rPr sz="23925" b="1" kern="1200" baseline="-13584" dirty="0" smtClean="0">
                <a:solidFill>
                  <a:srgbClr val="C6EDF6"/>
                </a:solidFill>
                <a:latin typeface="+mn-lt"/>
              </a:rPr>
              <a:t>6 </a:t>
            </a:r>
            <a:endParaRPr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5908</TotalTime>
  <Words>684</Words>
  <Application>Microsoft Office PowerPoint</Application>
  <PresentationFormat>Широкоэкранный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Noto Sans</vt:lpstr>
      <vt:lpstr>Times New Roman</vt:lpstr>
      <vt:lpstr>Trebuchet MS</vt:lpstr>
      <vt:lpstr>Verdana</vt:lpstr>
      <vt:lpstr>Office Theme</vt:lpstr>
      <vt:lpstr>Презентация PowerPoint</vt:lpstr>
      <vt:lpstr>Презентация PowerPoint</vt:lpstr>
      <vt:lpstr>01</vt:lpstr>
      <vt:lpstr>Презентация PowerPoint</vt:lpstr>
      <vt:lpstr>03</vt:lpstr>
      <vt:lpstr>03</vt:lpstr>
      <vt:lpstr>04</vt:lpstr>
      <vt:lpstr>05</vt:lpstr>
      <vt:lpstr>06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Презентацья</dc:title>
  <dc:creator>maria geman</dc:creator>
  <cp:lastModifiedBy>Аксенов Андрей Валентинович</cp:lastModifiedBy>
  <cp:revision>36</cp:revision>
  <cp:lastPrinted>2019-12-09T09:58:13Z</cp:lastPrinted>
  <dcterms:created xsi:type="dcterms:W3CDTF">2019-09-05T14:49:38Z</dcterms:created>
  <dcterms:modified xsi:type="dcterms:W3CDTF">2020-02-20T08:27:13Z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2019-09-05T00:00:00Z</vt:filetime>
  </property>
</Properties>
</file>