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7" r:id="rId4"/>
    <p:sldId id="288" r:id="rId5"/>
    <p:sldId id="275" r:id="rId6"/>
    <p:sldId id="284" r:id="rId7"/>
    <p:sldId id="285" r:id="rId8"/>
    <p:sldId id="286" r:id="rId9"/>
    <p:sldId id="277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109" d="100"/>
          <a:sy n="109" d="100"/>
        </p:scale>
        <p:origin x="16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ub_0"/><Relationship Id="rId2" Type="http://schemas.openxmlformats.org/officeDocument/2006/relationships/hyperlink" Target="#sub_20000"/><Relationship Id="rId1" Type="http://schemas.openxmlformats.org/officeDocument/2006/relationships/slideLayout" Target="../slideLayouts/slideLayout1.xml"/><Relationship Id="rId4" Type="http://schemas.openxmlformats.org/officeDocument/2006/relationships/hyperlink" Target="#sub_1009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ub_1009"/><Relationship Id="rId2" Type="http://schemas.openxmlformats.org/officeDocument/2006/relationships/hyperlink" Target="#sub_20000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05064"/>
            <a:ext cx="7772400" cy="14700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ПРОЕКТ 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УПРАВДОМ Ейского района»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b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«Результаты внеплановых выездных проверок по содержанию общего имущества в многоквартирных домах, разъяснения  законодательства по предоставлению коммунальных услуг и иным вопросам»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163057"/>
            <a:ext cx="1512168" cy="106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4544" y="-387424"/>
            <a:ext cx="2128134" cy="261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2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904656"/>
          </a:xfrm>
        </p:spPr>
        <p:txBody>
          <a:bodyPr/>
          <a:lstStyle/>
          <a:p>
            <a:r>
              <a:rPr lang="ru-RU" sz="2000" dirty="0">
                <a:solidFill>
                  <a:srgbClr val="FFFF00"/>
                </a:solidFill>
              </a:rPr>
              <a:t>Согласно подпункту «б» пункта 2.1.5 постановления Госстроя РФ от </a:t>
            </a:r>
            <a:r>
              <a:rPr lang="ru-RU" sz="2000" dirty="0" smtClean="0">
                <a:solidFill>
                  <a:srgbClr val="FFFF00"/>
                </a:solidFill>
              </a:rPr>
              <a:t>27 </a:t>
            </a:r>
            <a:r>
              <a:rPr lang="ru-RU" sz="2000" dirty="0">
                <a:solidFill>
                  <a:srgbClr val="FFFF00"/>
                </a:solidFill>
              </a:rPr>
              <a:t>сентября 2003 года № 170 организация по обслуживанию жилищного фонда на основании актов осмотров и обследования должна в месячный срок уточнить объемы работ по текущему ремонту (по результатам весеннего осмотра на текущий год и осеннего осмотра - на следующий год), а также определить неисправности и повреждения, устранение которых требует капитального ремонта. Принятие решений о текущем ремонте общего имущества в многоквартирном доме относится к компетенции общего собрания собственников помещений в многоквартирном доме (пункт 4.1 части 2 статьи 44 ЖК РФ).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14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</a:rPr>
              <a:t>Предоставление коммунальных услуг по водоснабжению и </a:t>
            </a:r>
            <a:r>
              <a:rPr lang="ru-RU" sz="2800" b="1" dirty="0" smtClean="0">
                <a:solidFill>
                  <a:srgbClr val="FFFF00"/>
                </a:solidFill>
              </a:rPr>
              <a:t>электроснабжению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ºÑÐ°Ð½ Ð²Ð¾Ð´Ð¾ÑÐ½Ð°Ð±Ð¶ÐµÐ½Ð¸Ñ Ð¸ ÑÐ»ÐµÐºÑÑÐ¾ÑÐ½Ð°Ð±Ð¶ÐµÐ½Ð¸Ñ ÐºÐ°ÑÑÐ¸Ð½ÐºÐ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772817"/>
            <a:ext cx="734481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9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</a:rPr>
              <a:t>Предоставление коммунальных услуг по </a:t>
            </a:r>
            <a:r>
              <a:rPr lang="ru-RU" sz="2800" b="1" dirty="0" smtClean="0">
                <a:solidFill>
                  <a:srgbClr val="FFFF00"/>
                </a:solidFill>
              </a:rPr>
              <a:t>водоснабжению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2621" y="1988840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FF00"/>
                </a:solidFill>
              </a:rPr>
              <a:t>За каждый час превышения допустимой продолжительности перерыва подачи холодной воды, исчисленной суммарно за расчетный период, в котором произошло превышение, размер платы за коммунальную услугу за такой расчетный период снижается на 0,15 процента размера платы, определенного за такой расчетный период в соответствии с </a:t>
            </a:r>
            <a:r>
              <a:rPr lang="ru-RU" sz="2000" dirty="0">
                <a:solidFill>
                  <a:srgbClr val="FFFF00"/>
                </a:solidFill>
                <a:hlinkClick r:id="rId2" action="ppaction://hlinkfile"/>
              </a:rPr>
              <a:t>приложением № 2</a:t>
            </a:r>
            <a:r>
              <a:rPr lang="ru-RU" sz="2000" dirty="0">
                <a:solidFill>
                  <a:srgbClr val="FFFF00"/>
                </a:solidFill>
              </a:rPr>
              <a:t> к Правилам предоставления коммунальных услуг собственникам и пользователям помещений в многоквартирных домах и жилых домов, утвержденным </a:t>
            </a:r>
            <a:r>
              <a:rPr lang="ru-RU" sz="2000" dirty="0">
                <a:solidFill>
                  <a:srgbClr val="FFFF00"/>
                </a:solidFill>
                <a:hlinkClick r:id="rId3" action="ppaction://hlinkfile"/>
              </a:rPr>
              <a:t>постановлением</a:t>
            </a:r>
            <a:r>
              <a:rPr lang="ru-RU" sz="2000" dirty="0">
                <a:solidFill>
                  <a:srgbClr val="FFFF00"/>
                </a:solidFill>
              </a:rPr>
              <a:t> Правительства Российской Федерации от 6 мая 2011 г. № 354 (далее - Правила), с учетом положений </a:t>
            </a:r>
            <a:r>
              <a:rPr lang="ru-RU" sz="2000" dirty="0">
                <a:solidFill>
                  <a:srgbClr val="FFFF00"/>
                </a:solidFill>
                <a:hlinkClick r:id="rId4" action="ppaction://hlinkfile"/>
              </a:rPr>
              <a:t>раздела IX</a:t>
            </a:r>
            <a:r>
              <a:rPr lang="ru-RU" sz="2000" dirty="0">
                <a:solidFill>
                  <a:srgbClr val="FFFF00"/>
                </a:solidFill>
              </a:rPr>
              <a:t> Правил. </a:t>
            </a:r>
          </a:p>
        </p:txBody>
      </p:sp>
    </p:spTree>
    <p:extLst>
      <p:ext uri="{BB962C8B-B14F-4D97-AF65-F5344CB8AC3E}">
        <p14:creationId xmlns:p14="http://schemas.microsoft.com/office/powerpoint/2010/main" val="219276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869160"/>
            <a:ext cx="7772400" cy="1584176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>Давление в системе холодного водоснабжения в точке </a:t>
            </a:r>
            <a:r>
              <a:rPr lang="ru-RU" sz="2800" dirty="0" err="1" smtClean="0">
                <a:solidFill>
                  <a:srgbClr val="FFFF00"/>
                </a:solidFill>
              </a:rPr>
              <a:t>водоразбора</a:t>
            </a:r>
            <a:r>
              <a:rPr lang="ru-RU" sz="2800" dirty="0" smtClean="0">
                <a:solidFill>
                  <a:srgbClr val="FFFF00"/>
                </a:solidFill>
              </a:rPr>
              <a:t> (</a:t>
            </a:r>
            <a:r>
              <a:rPr lang="ru-RU" sz="2800" dirty="0">
                <a:solidFill>
                  <a:srgbClr val="FFFF00"/>
                </a:solidFill>
              </a:rPr>
              <a:t>кран в жилом помещении) </a:t>
            </a:r>
            <a:r>
              <a:rPr lang="ru-RU" sz="2800" dirty="0" smtClean="0">
                <a:solidFill>
                  <a:srgbClr val="FFFF00"/>
                </a:solidFill>
              </a:rPr>
              <a:t>: 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в </a:t>
            </a:r>
            <a:r>
              <a:rPr lang="ru-RU" sz="2800" dirty="0">
                <a:solidFill>
                  <a:srgbClr val="FFFF00"/>
                </a:solidFill>
              </a:rPr>
              <a:t>многоквартирных домах и жилых домах - от 0,03 Мпа (0,3 кгс/кв. см) до 0,6 Мпа (6 кгс/кв. см); </a:t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>у водоразборных колонок </a:t>
            </a:r>
            <a:r>
              <a:rPr lang="ru-RU" sz="2800" dirty="0" smtClean="0">
                <a:solidFill>
                  <a:srgbClr val="FFFF00"/>
                </a:solidFill>
              </a:rPr>
              <a:t>- </a:t>
            </a:r>
            <a:r>
              <a:rPr lang="ru-RU" sz="2800" dirty="0">
                <a:solidFill>
                  <a:srgbClr val="FFFF00"/>
                </a:solidFill>
              </a:rPr>
              <a:t>не менее 0,1 Мпа (1 кгс/кв. см).</a:t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Отклонение </a:t>
            </a:r>
            <a:r>
              <a:rPr lang="ru-RU" sz="2800" dirty="0">
                <a:solidFill>
                  <a:srgbClr val="FFFF00"/>
                </a:solidFill>
              </a:rPr>
              <a:t>давления не допускается.</a:t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0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584176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Требование к качеству коммунальной услуги </a:t>
            </a:r>
            <a:r>
              <a:rPr lang="ru-RU" sz="2800" b="1" dirty="0" smtClean="0">
                <a:solidFill>
                  <a:srgbClr val="FFFF00"/>
                </a:solidFill>
              </a:rPr>
              <a:t>по </a:t>
            </a:r>
            <a:r>
              <a:rPr lang="ru-RU" sz="2800" b="1" dirty="0">
                <a:solidFill>
                  <a:srgbClr val="FFFF00"/>
                </a:solidFill>
              </a:rPr>
              <a:t>горячему </a:t>
            </a:r>
            <a:r>
              <a:rPr lang="ru-RU" sz="2800" b="1" dirty="0" smtClean="0">
                <a:solidFill>
                  <a:srgbClr val="FFFF00"/>
                </a:solidFill>
              </a:rPr>
              <a:t>водоснабжению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413338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Бесперебойное круглосуточное горячее водоснабжение в течение года.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Допустимая продолжительность перерыва подачи горячей воды:</a:t>
            </a:r>
          </a:p>
          <a:p>
            <a:r>
              <a:rPr lang="ru-RU" sz="2400" dirty="0">
                <a:solidFill>
                  <a:srgbClr val="FFFF00"/>
                </a:solidFill>
              </a:rPr>
              <a:t>8 часов (суммарно) в течение 1 месяца, 4 часа единовременно, при аварии на тупиковой магистрали - 24 часа подряд.</a:t>
            </a:r>
          </a:p>
        </p:txBody>
      </p:sp>
    </p:spTree>
    <p:extLst>
      <p:ext uri="{BB962C8B-B14F-4D97-AF65-F5344CB8AC3E}">
        <p14:creationId xmlns:p14="http://schemas.microsoft.com/office/powerpoint/2010/main" val="394154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584176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Требование к качеству коммунальной услуги </a:t>
            </a:r>
            <a:r>
              <a:rPr lang="ru-RU" sz="2800" b="1" dirty="0" smtClean="0">
                <a:solidFill>
                  <a:srgbClr val="FFFF00"/>
                </a:solidFill>
              </a:rPr>
              <a:t>по </a:t>
            </a:r>
            <a:r>
              <a:rPr lang="ru-RU" sz="2800" b="1" dirty="0">
                <a:solidFill>
                  <a:srgbClr val="FFFF00"/>
                </a:solidFill>
              </a:rPr>
              <a:t>горячему </a:t>
            </a:r>
            <a:r>
              <a:rPr lang="ru-RU" sz="2800" b="1" dirty="0" smtClean="0">
                <a:solidFill>
                  <a:srgbClr val="FFFF00"/>
                </a:solidFill>
              </a:rPr>
              <a:t>водоснабжению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97839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FFFF00"/>
                </a:solidFill>
              </a:rPr>
              <a:t>За каждый час превышения допустимой продолжительности перерыва подачи горячей воды, исчисленной суммарно за расчетный период, в котором произошло указанное превышение, размер платы за коммунальную услугу за такой расчетный период снижается на 0,15 процента размера платы, определенного за такой расчетный период в соответствии с </a:t>
            </a:r>
            <a:r>
              <a:rPr lang="ru-RU" sz="2800" dirty="0" smtClean="0">
                <a:solidFill>
                  <a:srgbClr val="FFFF00"/>
                </a:solidFill>
              </a:rPr>
              <a:t>приложением №2 </a:t>
            </a:r>
            <a:r>
              <a:rPr lang="ru-RU" sz="2800" dirty="0">
                <a:solidFill>
                  <a:srgbClr val="FFFF00"/>
                </a:solidFill>
              </a:rPr>
              <a:t>к Правилам, с учетом положений </a:t>
            </a:r>
            <a:r>
              <a:rPr lang="ru-RU" sz="2800" dirty="0" smtClean="0">
                <a:solidFill>
                  <a:srgbClr val="FFFF00"/>
                </a:solidFill>
              </a:rPr>
              <a:t>раздела </a:t>
            </a:r>
            <a:r>
              <a:rPr lang="en-US" sz="2800" dirty="0" smtClean="0">
                <a:solidFill>
                  <a:srgbClr val="FFFF00"/>
                </a:solidFill>
              </a:rPr>
              <a:t>IX</a:t>
            </a:r>
            <a:r>
              <a:rPr lang="ru-RU" sz="2800" dirty="0" smtClean="0">
                <a:solidFill>
                  <a:srgbClr val="FFFF00"/>
                </a:solidFill>
              </a:rPr>
              <a:t> Правил </a:t>
            </a:r>
            <a:r>
              <a:rPr lang="ru-RU" sz="2800" dirty="0">
                <a:solidFill>
                  <a:srgbClr val="FFFF00"/>
                </a:solidFill>
              </a:rPr>
              <a:t>от 6 мая 2011 г. № 354 </a:t>
            </a:r>
            <a:endParaRPr lang="ru-RU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570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4437112"/>
            <a:ext cx="7772400" cy="1584176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Требование к качеству коммунальной услуги </a:t>
            </a:r>
            <a:r>
              <a:rPr lang="ru-RU" sz="2800" b="1" dirty="0" smtClean="0">
                <a:solidFill>
                  <a:srgbClr val="FFFF00"/>
                </a:solidFill>
              </a:rPr>
              <a:t>по </a:t>
            </a:r>
            <a:r>
              <a:rPr lang="ru-RU" sz="2800" b="1" dirty="0">
                <a:solidFill>
                  <a:srgbClr val="FFFF00"/>
                </a:solidFill>
              </a:rPr>
              <a:t>горячему </a:t>
            </a:r>
            <a:r>
              <a:rPr lang="ru-RU" sz="2800" b="1" dirty="0" smtClean="0">
                <a:solidFill>
                  <a:srgbClr val="FFFF00"/>
                </a:solidFill>
              </a:rPr>
              <a:t>водоснабжению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Допустимое отклонение температуры горячей воды в точке </a:t>
            </a:r>
            <a:r>
              <a:rPr lang="ru-RU" sz="2400" dirty="0" err="1">
                <a:solidFill>
                  <a:srgbClr val="FFFF00"/>
                </a:solidFill>
              </a:rPr>
              <a:t>водоразбора</a:t>
            </a:r>
            <a:r>
              <a:rPr lang="ru-RU" sz="2400" dirty="0">
                <a:solidFill>
                  <a:srgbClr val="FFFF00"/>
                </a:solidFill>
              </a:rPr>
              <a:t> от температуры горячей воды в точке </a:t>
            </a:r>
            <a:r>
              <a:rPr lang="ru-RU" sz="2400" dirty="0" err="1">
                <a:solidFill>
                  <a:srgbClr val="FFFF00"/>
                </a:solidFill>
              </a:rPr>
              <a:t>водоразбора</a:t>
            </a:r>
            <a:r>
              <a:rPr lang="ru-RU" sz="2400" dirty="0">
                <a:solidFill>
                  <a:srgbClr val="FFFF00"/>
                </a:solidFill>
              </a:rPr>
              <a:t>, соответствующей требованиям </a:t>
            </a:r>
            <a:r>
              <a:rPr lang="ru-RU" sz="2400" dirty="0" smtClean="0">
                <a:solidFill>
                  <a:srgbClr val="FFFF00"/>
                </a:solidFill>
              </a:rPr>
              <a:t>Законодательства  </a:t>
            </a:r>
            <a:r>
              <a:rPr lang="ru-RU" sz="2400" dirty="0">
                <a:solidFill>
                  <a:srgbClr val="FFFF00"/>
                </a:solidFill>
              </a:rPr>
              <a:t>Российской Федерации о техническом регулировании: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в ночное время (с 0.00 до 5.00 часов) - не более чем на 5°С;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в дневное время (с 5.00 до 00.00 часов) - не более чем на 3°С.</a:t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47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581128"/>
            <a:ext cx="7772400" cy="1584176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Требование к качеству коммунальной услуги </a:t>
            </a:r>
            <a:r>
              <a:rPr lang="ru-RU" sz="2800" b="1" dirty="0" smtClean="0">
                <a:solidFill>
                  <a:srgbClr val="FFFF00"/>
                </a:solidFill>
              </a:rPr>
              <a:t>по </a:t>
            </a:r>
            <a:r>
              <a:rPr lang="ru-RU" sz="2800" b="1" dirty="0">
                <a:solidFill>
                  <a:srgbClr val="FFFF00"/>
                </a:solidFill>
              </a:rPr>
              <a:t>горячему </a:t>
            </a:r>
            <a:r>
              <a:rPr lang="ru-RU" sz="2800" b="1" dirty="0" smtClean="0">
                <a:solidFill>
                  <a:srgbClr val="FFFF00"/>
                </a:solidFill>
              </a:rPr>
              <a:t>водоснабжению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>Давление в системе горячего водоснабжения в точке разбора - от 0,03 Мпа (0,3 кгс/кв. см) до 0,45 Мпа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(</a:t>
            </a:r>
            <a:r>
              <a:rPr lang="ru-RU" sz="2800" dirty="0">
                <a:solidFill>
                  <a:srgbClr val="FFFF00"/>
                </a:solidFill>
              </a:rPr>
              <a:t>4,5 кгс/кв. см</a:t>
            </a:r>
            <a:r>
              <a:rPr lang="ru-RU" sz="2800" dirty="0" smtClean="0">
                <a:solidFill>
                  <a:srgbClr val="FFFF00"/>
                </a:solidFill>
              </a:rPr>
              <a:t>).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>Отклонение давления в системе горячего водоснабжения не допускается.</a:t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6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58417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Требование </a:t>
            </a:r>
            <a:r>
              <a:rPr lang="ru-RU" sz="2800" b="1" dirty="0">
                <a:solidFill>
                  <a:srgbClr val="00B0F0"/>
                </a:solidFill>
              </a:rPr>
              <a:t>к качеству коммунальной услуги по </a:t>
            </a:r>
            <a:r>
              <a:rPr lang="ru-RU" sz="2800" b="1" dirty="0" smtClean="0">
                <a:solidFill>
                  <a:srgbClr val="00B0F0"/>
                </a:solidFill>
              </a:rPr>
              <a:t>электроснабжению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Э\Desktop\TASS_31169223_d_8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911450" cy="412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25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661248"/>
            <a:ext cx="7772400" cy="1584176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B0F0"/>
                </a:solidFill>
              </a:rPr>
              <a:t>Требование </a:t>
            </a:r>
            <a:r>
              <a:rPr lang="ru-RU" sz="2800" b="1" dirty="0">
                <a:solidFill>
                  <a:srgbClr val="00B0F0"/>
                </a:solidFill>
              </a:rPr>
              <a:t>к качеству коммунальной услуги по электроснабжению: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>
                <a:solidFill>
                  <a:srgbClr val="FFFF00"/>
                </a:solidFill>
              </a:rPr>
              <a:t>Бесперебойное круглосуточное электроснабжение в течение года.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Допустимая продолжительность перерыва электроснабжения: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2 часа - при наличии двух независимых взаимно резервирующих источников питания;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24 часа - при наличии 1 источника питания.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За каждый час превышения допустимой продолжительности перерыва электроснабжения, исчисленной суммарно за расчетный период, в котором произошло указанное превышение, размер платы за коммунальную услугу за такой расчетный период снижается на 0,15 процента размера платы, определенного за такой расчетный период в соответствии с </a:t>
            </a:r>
            <a:r>
              <a:rPr lang="ru-RU" sz="1800" dirty="0">
                <a:solidFill>
                  <a:srgbClr val="FFFF00"/>
                </a:solidFill>
                <a:hlinkClick r:id="rId2" action="ppaction://hlinkfile"/>
              </a:rPr>
              <a:t>приложением № 2</a:t>
            </a:r>
            <a:r>
              <a:rPr lang="ru-RU" sz="1800" dirty="0">
                <a:solidFill>
                  <a:srgbClr val="FFFF00"/>
                </a:solidFill>
              </a:rPr>
              <a:t> к Правилам, с учетом положений </a:t>
            </a:r>
            <a:r>
              <a:rPr lang="ru-RU" sz="1800" dirty="0">
                <a:solidFill>
                  <a:srgbClr val="FFFF00"/>
                </a:solidFill>
                <a:hlinkClick r:id="rId3" action="ppaction://hlinkfile"/>
              </a:rPr>
              <a:t>раздела IX</a:t>
            </a:r>
            <a:r>
              <a:rPr lang="ru-RU" sz="1800" dirty="0">
                <a:solidFill>
                  <a:srgbClr val="FFFF00"/>
                </a:solidFill>
              </a:rPr>
              <a:t> Правил.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6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3"/>
          </a:xfrm>
        </p:spPr>
        <p:txBody>
          <a:bodyPr/>
          <a:lstStyle/>
          <a:p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Течь крыши в МКД по ул. Ростовская,166 г. Ейска (до и после)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165" y="980728"/>
            <a:ext cx="2844800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9319" y="980729"/>
            <a:ext cx="26642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542" y="980729"/>
            <a:ext cx="2700299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165" y="3744728"/>
            <a:ext cx="3816425" cy="282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0174" y="3744729"/>
            <a:ext cx="3456384" cy="28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185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05064"/>
            <a:ext cx="7772400" cy="14700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20688"/>
            <a:ext cx="8100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Порядок установления факта предоставления коммунальных услуг ненадлежащего качества и (или) с перерывами, превышающими установленную </a:t>
            </a:r>
            <a:r>
              <a:rPr lang="ru-RU" sz="2800" b="1" dirty="0" smtClean="0">
                <a:solidFill>
                  <a:srgbClr val="FFFF00"/>
                </a:solidFill>
              </a:rPr>
              <a:t>продолжительность.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105835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Приостановление или ограничение предоставления коммунальных услуг.</a:t>
            </a:r>
            <a:endParaRPr lang="ru-RU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648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3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Течь крыши в МКД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является  нарушением  </a:t>
            </a:r>
            <a:r>
              <a:rPr lang="ru-RU" sz="2800" dirty="0" smtClean="0">
                <a:solidFill>
                  <a:srgbClr val="FFFF00"/>
                </a:solidFill>
              </a:rPr>
              <a:t>пунктов  </a:t>
            </a:r>
            <a:r>
              <a:rPr lang="ru-RU" sz="2800" dirty="0">
                <a:solidFill>
                  <a:srgbClr val="FFFF00"/>
                </a:solidFill>
              </a:rPr>
              <a:t>п. 4.6.1.1, п. </a:t>
            </a:r>
            <a:r>
              <a:rPr lang="ru-RU" sz="2800" dirty="0" smtClean="0">
                <a:solidFill>
                  <a:srgbClr val="FFFF00"/>
                </a:solidFill>
              </a:rPr>
              <a:t>4.6.1.2, п. 2.2.6</a:t>
            </a:r>
            <a:r>
              <a:rPr lang="ru-RU" sz="2800" dirty="0">
                <a:solidFill>
                  <a:srgbClr val="FFFF00"/>
                </a:solidFill>
              </a:rPr>
              <a:t>. Правил  и  норм  технической эксплуатации жилищного  фонда, утвержденных  постановлением  Госстроя Российской Федерации 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от </a:t>
            </a:r>
            <a:r>
              <a:rPr lang="ru-RU" sz="2800" dirty="0">
                <a:solidFill>
                  <a:srgbClr val="FFFF00"/>
                </a:solidFill>
              </a:rPr>
              <a:t>27 сентября 2003 г. № 170 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«</a:t>
            </a:r>
            <a:r>
              <a:rPr lang="ru-RU" sz="2800" dirty="0">
                <a:solidFill>
                  <a:srgbClr val="FFFF00"/>
                </a:solidFill>
              </a:rPr>
              <a:t>Заявки на неисправность инженерного оборудования или конструкций должны рассматриваться в день их поступления, не позднее чем на следующий день должно быть организовано их </a:t>
            </a:r>
            <a:r>
              <a:rPr lang="ru-RU" sz="2800" dirty="0" smtClean="0">
                <a:solidFill>
                  <a:srgbClr val="FFFF00"/>
                </a:solidFill>
              </a:rPr>
              <a:t>устранение».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«</a:t>
            </a:r>
            <a:r>
              <a:rPr lang="ru-RU" sz="2800" dirty="0">
                <a:solidFill>
                  <a:srgbClr val="FFFF00"/>
                </a:solidFill>
              </a:rPr>
              <a:t>Неисправность конструктивных элементов и оборудования – Протечки в отдельных местах кровли, предельный срок выполнения ремонта – 1 </a:t>
            </a:r>
            <a:r>
              <a:rPr lang="ru-RU" sz="2800" dirty="0" err="1">
                <a:solidFill>
                  <a:srgbClr val="FFFF00"/>
                </a:solidFill>
              </a:rPr>
              <a:t>сут</a:t>
            </a:r>
            <a:r>
              <a:rPr lang="ru-RU" sz="2800" dirty="0">
                <a:solidFill>
                  <a:srgbClr val="FFFF00"/>
                </a:solidFill>
              </a:rPr>
              <a:t>.». 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4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3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Течь крыши в МКД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является нарушением </a:t>
            </a:r>
            <a:r>
              <a:rPr lang="ru-RU" sz="2800" dirty="0">
                <a:solidFill>
                  <a:srgbClr val="FFFF00"/>
                </a:solidFill>
              </a:rPr>
              <a:t>ч. 1, ч. 2.3 ст. 161 ЖК РФ, ч. 2 ст. 162 ЖК РФ, </a:t>
            </a:r>
            <a:r>
              <a:rPr lang="ru-RU" sz="2800" dirty="0" err="1">
                <a:solidFill>
                  <a:srgbClr val="FFFF00"/>
                </a:solidFill>
              </a:rPr>
              <a:t>п.п</a:t>
            </a:r>
            <a:r>
              <a:rPr lang="ru-RU" sz="2800" dirty="0">
                <a:solidFill>
                  <a:srgbClr val="FFFF00"/>
                </a:solidFill>
              </a:rPr>
              <a:t>. «з» п.11 Правил содержания общего имущества в многоквартирном доме, утвержденных постановлением Правительства РФ от 13.08.2006 года № 491, п. 7 раздел </a:t>
            </a:r>
            <a:r>
              <a:rPr lang="en-US" sz="2800" dirty="0">
                <a:solidFill>
                  <a:srgbClr val="FFFF00"/>
                </a:solidFill>
              </a:rPr>
              <a:t>I</a:t>
            </a:r>
            <a:r>
              <a:rPr lang="ru-RU" sz="2800" dirty="0">
                <a:solidFill>
                  <a:srgbClr val="FFFF00"/>
                </a:solidFill>
              </a:rPr>
              <a:t> Минимального перечня услуг и работ, необходимых для обеспечения надлежащего содержания общего имущества в многоквартирном доме, утвержденного постановлением Правительства РФ от 03.04.2013 года № 290.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531440"/>
            <a:ext cx="7772400" cy="1614041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отмостки вокруг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по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Люксембург,6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Ейска (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96752"/>
            <a:ext cx="2808312" cy="427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5" y="1196752"/>
            <a:ext cx="2736304" cy="427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1196753"/>
            <a:ext cx="2505874" cy="427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9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531440"/>
            <a:ext cx="7772400" cy="1614041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отмостки вокруг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по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Люксембург,6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Ейска (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3744416" cy="49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3" y="1196751"/>
            <a:ext cx="3890839" cy="49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23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531440"/>
            <a:ext cx="7772400" cy="1614041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отмостки вокруг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по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Люксембург,6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Ейска (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2004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884919"/>
            <a:ext cx="32004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50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531440"/>
            <a:ext cx="7772400" cy="1614041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отмостки вокруг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по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Люксембург,6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Ейска (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244827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178429"/>
            <a:ext cx="213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1178429"/>
            <a:ext cx="213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8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566369"/>
          </a:xfrm>
        </p:spPr>
        <p:txBody>
          <a:bodyPr/>
          <a:lstStyle/>
          <a:p>
            <a:r>
              <a:rPr lang="ru-RU" sz="2800" dirty="0">
                <a:solidFill>
                  <a:srgbClr val="FFFF00"/>
                </a:solidFill>
              </a:rPr>
              <a:t>отмостка  имеет выбоины, просадку, также имеются трещины, частичное разрушение, что является нарушением требований пункта 4.1.7 правил и норм технической эксплуатации  жилищного фонда, утвержденных постановлением </a:t>
            </a:r>
            <a:r>
              <a:rPr lang="ru-RU" sz="2800" dirty="0" smtClean="0">
                <a:solidFill>
                  <a:srgbClr val="FFFF00"/>
                </a:solidFill>
              </a:rPr>
              <a:t>Госстроя </a:t>
            </a:r>
            <a:r>
              <a:rPr lang="ru-RU" sz="2800" dirty="0">
                <a:solidFill>
                  <a:srgbClr val="FFFF00"/>
                </a:solidFill>
              </a:rPr>
              <a:t>РФ от 27 сентября 2003 года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№ </a:t>
            </a:r>
            <a:r>
              <a:rPr lang="ru-RU" sz="2800" dirty="0">
                <a:solidFill>
                  <a:srgbClr val="FFFF00"/>
                </a:solidFill>
              </a:rPr>
              <a:t>170.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70484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572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Times New Roman</vt:lpstr>
      <vt:lpstr>Горизонт</vt:lpstr>
      <vt:lpstr>СОЦИАЛЬНЫЙ ПРОЕКТ  «ШКОЛА УПРАВДОМ Ейского района» ТЕМА  «Результаты внеплановых выездных проверок по содержанию общего имущества в многоквартирных домах, разъяснения  законодательства по предоставлению коммунальных услуг и иным вопросам»</vt:lpstr>
      <vt:lpstr>Течь крыши в МКД по ул. Ростовская,166 г. Ейска (до и после)</vt:lpstr>
      <vt:lpstr>Течь крыши в МКД</vt:lpstr>
      <vt:lpstr>Течь крыши в МКД</vt:lpstr>
      <vt:lpstr> Ремонт отмостки вокруг МКД по  ул. Р. Люксембург,6 г. Ейска (до)</vt:lpstr>
      <vt:lpstr> Ремонт отмостки вокруг МКД по  ул. Р. Люксембург,6 г. Ейска (до)</vt:lpstr>
      <vt:lpstr> Ремонт отмостки вокруг МКД по  ул. Р. Люксембург,6 г. Ейска (после)</vt:lpstr>
      <vt:lpstr> Ремонт отмостки вокруг МКД по  ул. Р. Люксембург,6 г. Ейска (после)</vt:lpstr>
      <vt:lpstr>отмостка  имеет выбоины, просадку, также имеются трещины, частичное разрушение, что является нарушением требований пункта 4.1.7 правил и норм технической эксплуатации  жилищного фонда, утвержденных постановлением Госстроя РФ от 27 сентября 2003 года  № 170.  </vt:lpstr>
      <vt:lpstr>Согласно подпункту «б» пункта 2.1.5 постановления Госстроя РФ от 27 сентября 2003 года № 170 организация по обслуживанию жилищного фонда на основании актов осмотров и обследования должна в месячный срок уточнить объемы работ по текущему ремонту (по результатам весеннего осмотра на текущий год и осеннего осмотра - на следующий год), а также определить неисправности и повреждения, устранение которых требует капитального ремонта. Принятие решений о текущем ремонте общего имущества в многоквартирном доме относится к компетенции общего собрания собственников помещений в многоквартирном доме (пункт 4.1 части 2 статьи 44 ЖК РФ).  </vt:lpstr>
      <vt:lpstr>Предоставление коммунальных услуг по водоснабжению и электроснабжению  </vt:lpstr>
      <vt:lpstr>Предоставление коммунальных услуг по водоснабжению  </vt:lpstr>
      <vt:lpstr> Давление в системе холодного водоснабжения в точке водоразбора (кран в жилом помещении) :   в многоквартирных домах и жилых домах - от 0,03 Мпа (0,3 кгс/кв. см) до 0,6 Мпа (6 кгс/кв. см);  у водоразборных колонок - не менее 0,1 Мпа (1 кгс/кв. см).   Отклонение давления не допускается.  </vt:lpstr>
      <vt:lpstr>   Требование к качеству коммунальной услуги по горячему водоснабжению  </vt:lpstr>
      <vt:lpstr>   Требование к качеству коммунальной услуги по горячему водоснабжению  </vt:lpstr>
      <vt:lpstr>   Требование к качеству коммунальной услуги по горячему водоснабжению  Допустимое отклонение температуры горячей воды в точке водоразбора от температуры горячей воды в точке водоразбора, соответствующей требованиям Законодательства  Российской Федерации о техническом регулировании: в ночное время (с 0.00 до 5.00 часов) - не более чем на 5°С; в дневное время (с 5.00 до 00.00 часов) - не более чем на 3°С. </vt:lpstr>
      <vt:lpstr>   Требование к качеству коммунальной услуги по горячему водоснабжению    Давление в системе горячего водоснабжения в точке разбора - от 0,03 Мпа (0,3 кгс/кв. см) до 0,45 Мпа  (4,5 кгс/кв. см). Отклонение давления в системе горячего водоснабжения не допускается.  </vt:lpstr>
      <vt:lpstr>Требование к качеству коммунальной услуги по электроснабжению       </vt:lpstr>
      <vt:lpstr>Требование к качеству коммунальной услуги по электроснабжению:  Бесперебойное круглосуточное электроснабжение в течение года. Допустимая продолжительность перерыва электроснабжения: 2 часа - при наличии двух независимых взаимно резервирующих источников питания; 24 часа - при наличии 1 источника питания. За каждый час превышения допустимой продолжительности перерыва электроснабжения, исчисленной суммарно за расчетный период, в котором произошло указанное превышение, размер платы за коммунальную услугу за такой расчетный период снижается на 0,15 процента размера платы, определенного за такой расчетный период в соответствии с приложением № 2 к Правилам, с учетом положений раздела IX Правил.  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</dc:creator>
  <cp:lastModifiedBy>dimaciq</cp:lastModifiedBy>
  <cp:revision>116</cp:revision>
  <dcterms:created xsi:type="dcterms:W3CDTF">2019-04-08T06:52:56Z</dcterms:created>
  <dcterms:modified xsi:type="dcterms:W3CDTF">2019-08-06T12:46:52Z</dcterms:modified>
</cp:coreProperties>
</file>