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6" r:id="rId5"/>
    <p:sldId id="264" r:id="rId6"/>
    <p:sldId id="265" r:id="rId7"/>
    <p:sldId id="262" r:id="rId8"/>
    <p:sldId id="267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6699"/>
    <a:srgbClr val="00FFFF"/>
    <a:srgbClr val="66FF33"/>
    <a:srgbClr val="FF00FF"/>
    <a:srgbClr val="000000"/>
    <a:srgbClr val="00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6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04BA-4B4C-4A38-A202-6C38B56C6DA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CDEEC-506F-4D95-889B-D79D5330C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CDEEC-506F-4D95-889B-D79D5330CA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5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&amp;Fcy;&amp;ocy;&amp;ncy; &amp;dcy;&amp;lcy;&amp;yacy; &amp;pcy;&amp;rcy;&amp;iecy;&amp;zcy;&amp;iecy;&amp;ncy;&amp;tcy;&amp;acy;&amp;tscy;&amp;icy;&amp;jcy; - &amp;scy;&amp;vcy;&amp;iecy;&amp;tcy;&amp;lcy;&amp;ycy;&amp;jcy; &amp;fcy;&amp;ocy;&amp;ncy;, &amp;acy;&amp;bcy;&amp;scy;&amp;tcy;&amp;rcy;&amp;acy;&amp;kcy;&amp;tscy;&amp;icy;&amp;yacy;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467546"/>
            <a:ext cx="6217369" cy="45793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313" y="5220072"/>
            <a:ext cx="6318702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490" y="6012160"/>
            <a:ext cx="6217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</a:rPr>
              <a:t>к решению Совета муниципального </a:t>
            </a:r>
            <a:r>
              <a:rPr lang="ru-RU" sz="2000" b="1" i="1" dirty="0" smtClean="0">
                <a:solidFill>
                  <a:srgbClr val="0000FF"/>
                </a:solidFill>
              </a:rPr>
              <a:t>образования </a:t>
            </a:r>
            <a:r>
              <a:rPr lang="ru-RU" sz="2000" b="1" i="1" dirty="0">
                <a:solidFill>
                  <a:srgbClr val="0000FF"/>
                </a:solidFill>
              </a:rPr>
              <a:t>Ейский район </a:t>
            </a:r>
            <a:r>
              <a:rPr lang="ru-RU" sz="2000" b="1" i="1" dirty="0" smtClean="0">
                <a:solidFill>
                  <a:srgbClr val="0000FF"/>
                </a:solidFill>
              </a:rPr>
              <a:t>от </a:t>
            </a:r>
            <a:r>
              <a:rPr lang="en-US" sz="2000" b="1" i="1" dirty="0" smtClean="0">
                <a:solidFill>
                  <a:srgbClr val="0000FF"/>
                </a:solidFill>
              </a:rPr>
              <a:t>24</a:t>
            </a:r>
            <a:r>
              <a:rPr lang="ru-RU" sz="2000" b="1" i="1" dirty="0" smtClean="0">
                <a:solidFill>
                  <a:srgbClr val="0000FF"/>
                </a:solidFill>
              </a:rPr>
              <a:t>.</a:t>
            </a:r>
            <a:r>
              <a:rPr lang="en-US" sz="2000" b="1" i="1" dirty="0" smtClean="0">
                <a:solidFill>
                  <a:srgbClr val="0000FF"/>
                </a:solidFill>
              </a:rPr>
              <a:t>10</a:t>
            </a:r>
            <a:r>
              <a:rPr lang="ru-RU" sz="2000" b="1" i="1" dirty="0" smtClean="0">
                <a:solidFill>
                  <a:srgbClr val="0000FF"/>
                </a:solidFill>
              </a:rPr>
              <a:t>.201</a:t>
            </a:r>
            <a:r>
              <a:rPr lang="en-US" sz="2000" b="1" i="1" dirty="0" smtClean="0">
                <a:solidFill>
                  <a:srgbClr val="0000FF"/>
                </a:solidFill>
              </a:rPr>
              <a:t>8 </a:t>
            </a:r>
            <a:r>
              <a:rPr lang="ru-RU" sz="2000" b="1" i="1" dirty="0" smtClean="0">
                <a:solidFill>
                  <a:srgbClr val="0000FF"/>
                </a:solidFill>
              </a:rPr>
              <a:t>года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№ </a:t>
            </a:r>
            <a:r>
              <a:rPr lang="en-US" sz="2000" b="1" i="1" dirty="0" smtClean="0">
                <a:solidFill>
                  <a:srgbClr val="0000FF"/>
                </a:solidFill>
              </a:rPr>
              <a:t>123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«О внесении изменений в решение Совета муниципального образования Ейский район от </a:t>
            </a:r>
            <a:r>
              <a:rPr lang="en-US" sz="2000" b="1" i="1" dirty="0" smtClean="0">
                <a:solidFill>
                  <a:srgbClr val="0000FF"/>
                </a:solidFill>
              </a:rPr>
              <a:t>8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декабря </a:t>
            </a:r>
            <a:r>
              <a:rPr lang="ru-RU" sz="2000" b="1" i="1" dirty="0" smtClean="0">
                <a:solidFill>
                  <a:srgbClr val="0000FF"/>
                </a:solidFill>
              </a:rPr>
              <a:t>201</a:t>
            </a:r>
            <a:r>
              <a:rPr lang="en-US" sz="2000" b="1" i="1" dirty="0" smtClean="0">
                <a:solidFill>
                  <a:srgbClr val="0000FF"/>
                </a:solidFill>
              </a:rPr>
              <a:t>7</a:t>
            </a:r>
            <a:r>
              <a:rPr lang="ru-RU" sz="2000" b="1" i="1" dirty="0" smtClean="0">
                <a:solidFill>
                  <a:srgbClr val="0000FF"/>
                </a:solidFill>
              </a:rPr>
              <a:t> года № 46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«</a:t>
            </a:r>
            <a:r>
              <a:rPr lang="ru-RU" sz="2000" b="1" i="1" dirty="0">
                <a:solidFill>
                  <a:srgbClr val="0000FF"/>
                </a:solidFill>
              </a:rPr>
              <a:t>О районном бюджете на </a:t>
            </a:r>
            <a:r>
              <a:rPr lang="ru-RU" sz="2000" b="1" i="1" dirty="0" smtClean="0">
                <a:solidFill>
                  <a:srgbClr val="0000FF"/>
                </a:solidFill>
              </a:rPr>
              <a:t>2018 </a:t>
            </a:r>
            <a:r>
              <a:rPr lang="ru-RU" sz="2000" b="1" i="1" dirty="0">
                <a:solidFill>
                  <a:srgbClr val="0000FF"/>
                </a:solidFill>
              </a:rPr>
              <a:t>год и на плановый </a:t>
            </a:r>
            <a:r>
              <a:rPr lang="ru-RU" sz="2000" b="1" i="1" dirty="0" smtClean="0">
                <a:solidFill>
                  <a:srgbClr val="0000FF"/>
                </a:solidFill>
              </a:rPr>
              <a:t>период 2019 </a:t>
            </a:r>
            <a:r>
              <a:rPr lang="ru-RU" sz="2000" b="1" i="1" dirty="0">
                <a:solidFill>
                  <a:srgbClr val="0000FF"/>
                </a:solidFill>
              </a:rPr>
              <a:t>и </a:t>
            </a:r>
            <a:r>
              <a:rPr lang="en-US" sz="2000" b="1" i="1" dirty="0">
                <a:solidFill>
                  <a:srgbClr val="0000FF"/>
                </a:solidFill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</a:rPr>
              <a:t>020 </a:t>
            </a:r>
            <a:r>
              <a:rPr lang="ru-RU" sz="2000" b="1" i="1" dirty="0">
                <a:solidFill>
                  <a:srgbClr val="0000FF"/>
                </a:solidFill>
              </a:rPr>
              <a:t>годов»</a:t>
            </a:r>
            <a:endParaRPr lang="ru-RU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203" y="21727"/>
            <a:ext cx="608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районного бюджета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4260" y="344892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58" y="4763353"/>
            <a:ext cx="668261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Решением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 район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            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октября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муниципального образования Ейский район от 8 декабря 2017 года  № 46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районном бюджете на 2018 год и на плановый период 2019 и 2020 годов» внесены следующие изменения в утвержденные параметры районного бюджета: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часть  районного 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 увеличена за счет</a:t>
            </a: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межбюджетных трансфертов из  краевого бюджета на 23857,8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районного бюджета в 2018 году увеличена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</a:t>
            </a:r>
            <a:endPara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сумму 23936,1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том числе: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23857,8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за счет безвозмездных поступлений;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78,3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за счет остатков средств районного бюджета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сложившихся на 1 января 2018 года. </a:t>
            </a:r>
          </a:p>
          <a:p>
            <a:pPr algn="just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внесены изменения в доходную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расходную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районного бюджета планового периода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уточнения 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из краевого бюджета: в  2019 году доходы и расходы увеличиваются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3651,8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2020 году  - 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4873,0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074591"/>
              </p:ext>
            </p:extLst>
          </p:nvPr>
        </p:nvGraphicFramePr>
        <p:xfrm>
          <a:off x="58760" y="621893"/>
          <a:ext cx="6754618" cy="4153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040"/>
                <a:gridCol w="648072"/>
                <a:gridCol w="720080"/>
                <a:gridCol w="720080"/>
                <a:gridCol w="648072"/>
                <a:gridCol w="720080"/>
                <a:gridCol w="648072"/>
                <a:gridCol w="576064"/>
                <a:gridCol w="504058"/>
              </a:tblGrid>
              <a:tr h="15738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район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в редакции от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 на 2018 год, утвержденных решением № 46, относительно редакции от 29.08.2018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29.08.2018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24.10.2018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56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2144467,1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1951670,3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1964357,2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2168324,9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1955322,1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1969230,2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23857,8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56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772671,9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785151,5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802555,3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772671,9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785151,5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802555,3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56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1371795,2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1166518,8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1161801,9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1395653,0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1170170,6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1166674,9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23857,8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56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2178198,0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1941670,3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1954357,2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2202134,1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1945322,1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1959230,2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23936,1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56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(-)/профицит (+)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-33730,9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-33809,2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2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58" y="28489"/>
            <a:ext cx="6455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8438" y="593475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262" y="4700322"/>
            <a:ext cx="6642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Уточнение объёмов безвозмездных поступлений  обусловлено:</a:t>
            </a:r>
            <a:endParaRPr lang="ru-RU" alt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7943" y="5320144"/>
            <a:ext cx="385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Увеличением: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92" y="5765785"/>
            <a:ext cx="6764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на повышение оплаты труда работников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Краснодарского края – 1475,2 тыс. рублей;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на дополнительную помощь местным бюджетам для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социально значимых вопросов – 4500,0 тыс. рублей;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по предоставлению мер социальной поддержки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группам населения в обеспечении лекарственными препаратами и медицинскими изделиями, кроме групп населения, получающих инсулины, таблетированные сахароснижающие препараты, средства самоконтроля и диагностические средства, либо перенесших пересадки органов и тканей, получающих иммунодепрессанты – 8000,0 тыс. рублей;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82864"/>
              </p:ext>
            </p:extLst>
          </p:nvPr>
        </p:nvGraphicFramePr>
        <p:xfrm>
          <a:off x="215261" y="899592"/>
          <a:ext cx="6581789" cy="3669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55167"/>
                <a:gridCol w="1090587"/>
                <a:gridCol w="1071455"/>
                <a:gridCol w="929868"/>
                <a:gridCol w="734712"/>
              </a:tblGrid>
              <a:tr h="9281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район № 46 в редакции 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46, относительно редакции от 29.08.2018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29.08.2018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24.10.2018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  <a:tr h="137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1 371 795,2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1 395 653,0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23 857,8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  <a:tr h="40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краевого  бюджета, 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1 372 139,6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1 395 997,4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23 857,8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  <a:tr h="137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155 029,3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155 029,3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  <a:tr h="137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82 288,4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87 738,0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5 449,6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  <a:tr h="137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1 134 821,9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1 153 230,1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18 408,2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  <a:tr h="269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  <a:tr h="269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бюджетов поселений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2 131,5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  <a:tr h="664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-2 475,9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-2 475,9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3" marR="8373" marT="837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5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3307" y="5632289"/>
            <a:ext cx="2562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Уменьшением: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68" y="6093954"/>
            <a:ext cx="6633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организацию газоснабжения населения (поселений) –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525,6 тыс. рублей;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по оплате проезда детей-сирот и детей, оставшихся без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 – 23,2  тыс. рублей 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по выплате ежемесячных денежных средств на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– 4500,0 тыс. рублей.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62" y="0"/>
            <a:ext cx="67349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сельскохозяйственного производства в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 крае в части предоставления субсидий гражданам, ведущим личное подсобное хозяйство, крестьянским (фермерским) хозяйствам, индивидуальным предпринимателям, осуществляющим деятельность в области сельскохозяйственного производства – 13571,5 тыс. рублей;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предоставление мер социальной поддержки в виде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расходов на оплату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(поселках городского типа) на территории Краснодарского края – 550,0 тыс. рублей;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по организации оказания медицинской помощи в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территориальной программой государственных гарантий бесплатного оказания гражданам медицинской помощи – 739,8 тыс. рублей;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по материально-техническому обеспечению пунктов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экзаменов для государственной итоговой аттестации по образовательным программам основного общего и среднего общего образования и выплате педагогическим работникам, участвующим в проведении единого государственного экзамена, компенсации за работу по подготовке и проведению единого государственного экзамена – 70,1 тыс. рублей.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722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бюджетов на 2018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9210" y="967829"/>
            <a:ext cx="113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971226"/>
              </p:ext>
            </p:extLst>
          </p:nvPr>
        </p:nvGraphicFramePr>
        <p:xfrm>
          <a:off x="85725" y="1275605"/>
          <a:ext cx="6686550" cy="774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Лист" r:id="rId3" imgW="6686601" imgH="8896230" progId="Excel.Sheet.12">
                  <p:embed/>
                </p:oleObj>
              </mc:Choice>
              <mc:Fallback>
                <p:oleObj name="Лист" r:id="rId3" imgW="6686601" imgH="8896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" y="1275605"/>
                        <a:ext cx="6686550" cy="774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0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-108520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бюджетов на 2018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240" y="763628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673035"/>
              </p:ext>
            </p:extLst>
          </p:nvPr>
        </p:nvGraphicFramePr>
        <p:xfrm>
          <a:off x="187711" y="1071405"/>
          <a:ext cx="6544342" cy="774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Лист" r:id="rId4" imgW="6886499" imgH="7820010" progId="Excel.Sheet.12">
                  <p:embed/>
                </p:oleObj>
              </mc:Choice>
              <mc:Fallback>
                <p:oleObj name="Лист" r:id="rId4" imgW="6886499" imgH="7820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711" y="1071405"/>
                        <a:ext cx="6544342" cy="7749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3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0640" y="902227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5680" y="-22860"/>
            <a:ext cx="70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Ейского района и непрограммным направлениям деятельности на 2018 год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5" y="1210004"/>
            <a:ext cx="6651247" cy="775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9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" y="179512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районного бюджета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6761" y="1195746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1" y="6012160"/>
            <a:ext cx="554461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91648"/>
              </p:ext>
            </p:extLst>
          </p:nvPr>
        </p:nvGraphicFramePr>
        <p:xfrm>
          <a:off x="260648" y="1585230"/>
          <a:ext cx="6388925" cy="37228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07041"/>
                <a:gridCol w="1018287"/>
                <a:gridCol w="1018287"/>
                <a:gridCol w="1445310"/>
              </a:tblGrid>
              <a:tr h="1380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район № 46 в редакции от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46, относительно редакции от 29.08.2018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195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29.08.2018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24.10.2018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391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33 730,9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33 809,2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223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-41 720,0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-41 720,0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195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26 534,0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26 534,0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587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бюджетам поселений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195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48 916,9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48 995,2  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 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3615</TotalTime>
  <Words>963</Words>
  <Application>Microsoft Office PowerPoint</Application>
  <PresentationFormat>Экран (4:3)</PresentationFormat>
  <Paragraphs>179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budget5</dc:creator>
  <cp:lastModifiedBy>budget3</cp:lastModifiedBy>
  <cp:revision>258</cp:revision>
  <cp:lastPrinted>2017-12-07T06:41:13Z</cp:lastPrinted>
  <dcterms:created xsi:type="dcterms:W3CDTF">2017-10-18T12:58:58Z</dcterms:created>
  <dcterms:modified xsi:type="dcterms:W3CDTF">2018-10-30T11:17:40Z</dcterms:modified>
</cp:coreProperties>
</file>