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udget5\Desktop\103899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39007" y="1772816"/>
            <a:ext cx="5422830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endParaRPr lang="en-US" sz="5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458112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FF0000"/>
                </a:solidFill>
              </a:rPr>
              <a:t>к решению Совета муниципального образования </a:t>
            </a:r>
            <a:r>
              <a:rPr lang="ru-RU" sz="1400" b="1" i="1" dirty="0" err="1">
                <a:solidFill>
                  <a:srgbClr val="FF0000"/>
                </a:solidFill>
              </a:rPr>
              <a:t>Ейский</a:t>
            </a:r>
            <a:r>
              <a:rPr lang="ru-RU" sz="1400" b="1" i="1" dirty="0">
                <a:solidFill>
                  <a:srgbClr val="FF0000"/>
                </a:solidFill>
              </a:rPr>
              <a:t> район от </a:t>
            </a:r>
            <a:r>
              <a:rPr lang="en-US" sz="1400" b="1" i="1" dirty="0" smtClean="0">
                <a:solidFill>
                  <a:srgbClr val="FF0000"/>
                </a:solidFill>
              </a:rPr>
              <a:t>10</a:t>
            </a:r>
            <a:r>
              <a:rPr lang="ru-RU" sz="1400" b="1" i="1" dirty="0" smtClean="0">
                <a:solidFill>
                  <a:srgbClr val="FF0000"/>
                </a:solidFill>
              </a:rPr>
              <a:t>.</a:t>
            </a:r>
            <a:r>
              <a:rPr lang="en-US" sz="1400" b="1" i="1" dirty="0" smtClean="0">
                <a:solidFill>
                  <a:srgbClr val="FF0000"/>
                </a:solidFill>
              </a:rPr>
              <a:t>10</a:t>
            </a:r>
            <a:r>
              <a:rPr lang="ru-RU" sz="1400" b="1" i="1" dirty="0" smtClean="0">
                <a:solidFill>
                  <a:srgbClr val="FF0000"/>
                </a:solidFill>
              </a:rPr>
              <a:t>.2017 </a:t>
            </a:r>
            <a:r>
              <a:rPr lang="ru-RU" sz="1400" b="1" i="1" dirty="0">
                <a:solidFill>
                  <a:srgbClr val="FF0000"/>
                </a:solidFill>
              </a:rPr>
              <a:t>г</a:t>
            </a:r>
            <a:r>
              <a:rPr lang="ru-RU" sz="1400" b="1" i="1" dirty="0" smtClean="0">
                <a:solidFill>
                  <a:srgbClr val="FF0000"/>
                </a:solidFill>
              </a:rPr>
              <a:t>.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smtClean="0">
                <a:solidFill>
                  <a:srgbClr val="FF0000"/>
                </a:solidFill>
              </a:rPr>
              <a:t>№</a:t>
            </a:r>
            <a:r>
              <a:rPr lang="en-US" sz="1400" b="1" i="1" dirty="0" smtClean="0">
                <a:solidFill>
                  <a:srgbClr val="FF0000"/>
                </a:solidFill>
              </a:rPr>
              <a:t> 13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>
                <a:solidFill>
                  <a:srgbClr val="FF0000"/>
                </a:solidFill>
              </a:rPr>
              <a:t>«О внесении изменений в решение Совета муниципального образования </a:t>
            </a:r>
            <a:r>
              <a:rPr lang="ru-RU" sz="1400" b="1" i="1" dirty="0" err="1">
                <a:solidFill>
                  <a:srgbClr val="FF0000"/>
                </a:solidFill>
              </a:rPr>
              <a:t>Ейский</a:t>
            </a:r>
            <a:r>
              <a:rPr lang="ru-RU" sz="1400" b="1" i="1" dirty="0">
                <a:solidFill>
                  <a:srgbClr val="FF0000"/>
                </a:solidFill>
              </a:rPr>
              <a:t> район от  7 декабря 2016 г.</a:t>
            </a:r>
            <a:r>
              <a:rPr lang="en-US" sz="1400" b="1" i="1" dirty="0">
                <a:solidFill>
                  <a:srgbClr val="FF0000"/>
                </a:solidFill>
              </a:rPr>
              <a:t>       </a:t>
            </a:r>
            <a:r>
              <a:rPr lang="ru-RU" sz="1400" b="1" i="1" dirty="0">
                <a:solidFill>
                  <a:srgbClr val="FF0000"/>
                </a:solidFill>
              </a:rPr>
              <a:t> № 495 «О районном бюджете на 2017 год </a:t>
            </a:r>
          </a:p>
          <a:p>
            <a:pPr algn="ctr"/>
            <a:r>
              <a:rPr lang="ru-RU" sz="1400" b="1" i="1" dirty="0">
                <a:solidFill>
                  <a:srgbClr val="FF0000"/>
                </a:solidFill>
              </a:rPr>
              <a:t>и на плановый период 2018 и 2019 годов»</a:t>
            </a:r>
            <a:endParaRPr lang="ru-RU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4624"/>
            <a:ext cx="8141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ПАРАМЕТРЫ  РАЙОННОГО  БЮДЖЕТА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64532"/>
              </p:ext>
            </p:extLst>
          </p:nvPr>
        </p:nvGraphicFramePr>
        <p:xfrm>
          <a:off x="113772" y="620688"/>
          <a:ext cx="8963043" cy="28553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28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3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48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5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760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муниципального образования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№ 495 в редакции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</a:p>
                    <a:p>
                      <a:pPr algn="ctr" fontAlgn="b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ru-RU" sz="1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параметров, утвержденных решением № 495, относительно редакции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</a:p>
                    <a:p>
                      <a:pPr algn="ctr" fontAlgn="b"/>
                      <a:endParaRPr lang="ru-RU" sz="1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07.12.2016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28.02.2017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31.03.2017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28.06.2017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07.12.2016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1 986 822,5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1 987 843,0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1 992 585,0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1 997 411,3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2 037 063,9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2 055 630,8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2 087 995,7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101 173,2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32 364,9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 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700 164,5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700 164,5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700 164,5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700 164,5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715 164,5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715 164,5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747 164,5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32 000,0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1 286 658,0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1 287 678,5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1 292 420,5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1 297 246,8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1 321 899,4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1 340 466,3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1 340 831,2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54 173,2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364,9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1 947 822,5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1 981 890,3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1 996 153,7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2 011 267,2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2 058 243,9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2 076 810,8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2 109 389,6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161 567,1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32 578,8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(-)/   профицит (+)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5 952,7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-3 568,7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-13 855,9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-21 180,0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-21 180,0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-21 393,9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72400" y="379331"/>
            <a:ext cx="1007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530219"/>
            <a:ext cx="87849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муниципального образования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Ейский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от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октября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13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решение Совета муниципального образования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Ейский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от 7 декабря 2016 года № 495 «О районном бюджете на 2017 год и на плановый период 2018 и 2019 годов» внесены следующие изменения в утвержденные параметры районного бюджета:</a:t>
            </a:r>
          </a:p>
          <a:p>
            <a:pPr lvl="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доходная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районного бюджета увеличена на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2 364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том числе за счет увеличения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и неналоговых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32 000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364,9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за счет безвозмездных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районного бюджета увеличена на общую сумму 32 578,8 тыс. рублей, в том числе:</a:t>
            </a:r>
          </a:p>
          <a:p>
            <a:pPr lvl="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32 000,0 тыс. рублей за счет увеличения налоговых и  неналоговых доходов;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364,9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за счет увеличения безвозмездных поступлений; 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213,9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за счет уточнения остатков средств районного бюджета, сложившихся на 1 января 2017 года.</a:t>
            </a:r>
          </a:p>
        </p:txBody>
      </p:sp>
      <p:sp>
        <p:nvSpPr>
          <p:cNvPr id="6" name="Кольцо 5"/>
          <p:cNvSpPr/>
          <p:nvPr/>
        </p:nvSpPr>
        <p:spPr>
          <a:xfrm>
            <a:off x="269522" y="4593412"/>
            <a:ext cx="198022" cy="194320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269522" y="5332817"/>
            <a:ext cx="198022" cy="194320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4670"/>
            <a:ext cx="8078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районный бюджет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66973"/>
              </p:ext>
            </p:extLst>
          </p:nvPr>
        </p:nvGraphicFramePr>
        <p:xfrm>
          <a:off x="107504" y="754395"/>
          <a:ext cx="8928991" cy="428189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33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0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5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раздела/подраздела</a:t>
                      </a:r>
                    </a:p>
                    <a:p>
                      <a:pPr algn="ctr" fontAlgn="ctr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муниципального образования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en-US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 </a:t>
                      </a:r>
                      <a:r>
                        <a:rPr lang="en-US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редакции от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параметров, утвержденных решением № 495, относительно редакции от 03.08.2017 </a:t>
                      </a:r>
                      <a:endParaRPr lang="ru-RU" sz="1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715 164,5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747 164,5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организаций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412 065,7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421 765,7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19 010,0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19 010,0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104 000,0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104 000,0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10 315,0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18 315,0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21 256,7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24 556,7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91 994,0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91 994,0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18 150,2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29 150,2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налоговые и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2" marR="6922" marT="692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376" y="500483"/>
            <a:ext cx="1007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https://st2.depositphotos.com/1064545/5410/i/950/depositphotos_54106685-stock-photo-3d-white-people-concept-o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934" l="19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7" y="5085184"/>
            <a:ext cx="6336705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4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71127"/>
              </p:ext>
            </p:extLst>
          </p:nvPr>
        </p:nvGraphicFramePr>
        <p:xfrm>
          <a:off x="611560" y="20103"/>
          <a:ext cx="7920880" cy="436245"/>
        </p:xfrm>
        <a:graphic>
          <a:graphicData uri="http://schemas.openxmlformats.org/drawingml/2006/table">
            <a:tbl>
              <a:tblPr/>
              <a:tblGrid>
                <a:gridCol w="792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БЕЗВОЗМЕЗДНЫЕ</a:t>
                      </a:r>
                      <a:r>
                        <a:rPr lang="ru-RU" sz="2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ПОСТУПЛЕНИЯ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725327"/>
              </p:ext>
            </p:extLst>
          </p:nvPr>
        </p:nvGraphicFramePr>
        <p:xfrm>
          <a:off x="179512" y="603865"/>
          <a:ext cx="8856983" cy="40987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7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29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en-US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муниципального образования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№ 495 в редакции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endParaRPr lang="en-US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параметров, утвержденных решением № 495, относительно редакции от 03.08.2017 </a:t>
                      </a:r>
                      <a:endParaRPr lang="en-US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1 340 466,3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1 340 831,2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краевого  бюджета, в том числе: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1 340 136,8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1 340 490,7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87 911,6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87 911,6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61 011,9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61 355,3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1 191 213,3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1 191 223,8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поселений</a:t>
                      </a:r>
                      <a:endParaRPr lang="en-US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1 513,0  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1 524,0  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92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 </a:t>
                      </a:r>
                      <a:endParaRPr lang="en-US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-1 183,5  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-1 183,5 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en-US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8" marR="7538" marT="7538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6375" y="332400"/>
            <a:ext cx="1007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725144"/>
            <a:ext cx="8943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Уточнение объёмов безвозмездных поступлений </a:t>
            </a: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обусловлено:</a:t>
            </a:r>
            <a:endParaRPr lang="ru-RU" alt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569" y="5013176"/>
            <a:ext cx="88569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субсидии на создание условий для организации досуга и обеспечения жителей</a:t>
            </a:r>
          </a:p>
          <a:p>
            <a:pPr algn="just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услугами организаций культуры и на поддержку отрасли культуры – 343,4 тыс. рублей;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субвенции на осуществление полномочий по составлению (изменению) списков</a:t>
            </a:r>
          </a:p>
          <a:p>
            <a:pPr algn="just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в присяжные заседатели федеральных судов общей юрисдикции в Российской Федерации – 10,5 тыс. рублей;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межбюджетных трансфертов на осуществление части полномочий по организации</a:t>
            </a:r>
          </a:p>
          <a:p>
            <a:pPr algn="just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границах поселения водоснабжения населения – 11 тыс. рублей.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-17722"/>
            <a:ext cx="8788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подразделам классификации расходов бюджетов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98036"/>
              </p:ext>
            </p:extLst>
          </p:nvPr>
        </p:nvGraphicFramePr>
        <p:xfrm>
          <a:off x="179512" y="908720"/>
          <a:ext cx="8928990" cy="560580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57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3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раздела/подраздела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муниципального образования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№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r>
                        <a:rPr lang="en-US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редакции от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параметров, утвержденных решением № 495, относительно редакции от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en-US" sz="1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2 076 810,8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2 109 389,6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32 578,8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177 945,8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178 240,2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0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0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50 063,7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50 063,7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0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29 553,2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29 553,2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0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86 894,2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87 178,1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подготовка экономики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5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0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43 775,2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43 775,2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13 947,6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13 947,6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44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25 872,8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25 872,8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62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64 043,5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64 054,5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19 043,3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19 043,3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303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35 364,0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35 355,0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60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9 636,2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9 656,2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0" marR="3510" marT="351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61963" y="634918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0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12382"/>
            <a:ext cx="9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подразделам классификации расходов бюджетов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4401"/>
              </p:ext>
            </p:extLst>
          </p:nvPr>
        </p:nvGraphicFramePr>
        <p:xfrm>
          <a:off x="107502" y="836713"/>
          <a:ext cx="8928994" cy="595464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5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5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раздела/подраздела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муниципального образования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№ 495 в редакции от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параметров, утвержденных решением № 495, относительно редакции от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</a:p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1 303 700,7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1 332 216,6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28 515,9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549 638,7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567 147,5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17 508,8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563 429,9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573 476,2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10 046,3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131 266,4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132 182,4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8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1 731,2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6 193,1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51 441,4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51 486,2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73 877,4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73 909,8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57 113,7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54 656,6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-2 457,1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1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16 763,7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19 253,2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2 489,5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172 116,1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172 116,1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Стационарная медицинская помощь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63 712,1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63 712,1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Амбулаторная помощь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105 035,2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105 035,2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Скорая медицинская помощь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3 368,8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3 368,8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81 945,6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81 945,6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3 971,2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3 971,2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69 759,4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69 759,4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98 161,0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101 886,1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3 725,1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91 611,6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95 336,7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3 725,1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68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физической культуры и спорта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6 549,4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6 549,4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21 699,3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21 699,3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91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21 699,3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21 699,3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3512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9 096,2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9 096,2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37762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9 096,2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9 096,2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7" marR="3737" marT="3737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12360" y="548680"/>
            <a:ext cx="875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09" y="-36560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муниципальным программам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 непрограммным направлениям деятельности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4368" y="532826"/>
            <a:ext cx="1007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40335"/>
              </p:ext>
            </p:extLst>
          </p:nvPr>
        </p:nvGraphicFramePr>
        <p:xfrm>
          <a:off x="107504" y="802133"/>
          <a:ext cx="8930305" cy="597789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40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показателя/наименование муниципальной программы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Ейского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</a:t>
                      </a:r>
                    </a:p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муниципального образования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№ 495 в редакции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</a:p>
                    <a:p>
                      <a:pPr algn="ctr" fontAlgn="ctr"/>
                      <a:endParaRPr lang="ru-RU" sz="1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параметров, утвержденных решением № 495, относительно редакции от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</a:p>
                    <a:p>
                      <a:pPr algn="l" fontAlgn="b"/>
                      <a:endParaRPr lang="ru-RU" sz="1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2 076 810,8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2 109 389,6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32 578,8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 рамках муниципальных программ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1 978 467,8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2 010 752,2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32 284,4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здравоохранения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173 847,3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173 847,3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1 246 549,7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1 274 738,6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28 188,9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67 123,1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67 123,1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Ейского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26 981,7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26 981,7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Ейского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в сфере строительства и архитектуры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6 827,8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6 827,8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Инвестиционное развитие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малого и среднего предпринимательства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28 650,0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28 766,0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134 430,0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134 773,4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343,4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санаторно-курортного и туристского комплекса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98 161,0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101 886,1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3 725,1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и дорожного хозяйства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37 642,2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37 673,2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топливно-энергетического комплекса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11 198,0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11 178,0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общество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30 543,9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30 543,9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Комплексные меры противодействия незаконному потреблению и обороту наркотических средств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Ейского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районного казачьего общества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7 775,0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7 775,0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Эффективное управление муниципальным имуществом и земельными ресурсами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13 331,0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13 331,0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деятельности социально-ориентированных общественных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1 337,2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1 337,2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252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13 947,6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13 947,6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Молодёжь </a:t>
                      </a:r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Ейского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5 146,8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5 146,8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43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правопорядка, профилактика правонарушений, усиление борьбы с преступностью и противодействию коррупции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55 980,5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55 980,5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98 343,0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98 637,4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294,4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" marR="3815" marT="3815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дефицита районного бюджета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48577"/>
              </p:ext>
            </p:extLst>
          </p:nvPr>
        </p:nvGraphicFramePr>
        <p:xfrm>
          <a:off x="107504" y="1052735"/>
          <a:ext cx="8928992" cy="317521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9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5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61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муниципального образования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№ 495 в редакции от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параметров, утвержденных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495, относительно редакции от 03.08.2017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03.08.2017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дефицита бюджета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21 393,9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3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кредиты, предоставленные бюджетам поселений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источники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66 493,9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40352" y="755011"/>
            <a:ext cx="1007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2" descr="http://forexaw.com/static/pictures/000/099/000099696_-_Upravlenie_defitsitom_yavlyaetsya_vazhnoy_zadachey_politik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C:\Users\budget5\Desktop\i3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67" b="97167" l="6250" r="99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511305"/>
            <a:ext cx="7128792" cy="235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</TotalTime>
  <Words>1861</Words>
  <Application>Microsoft Office PowerPoint</Application>
  <PresentationFormat>Экран (4:3)</PresentationFormat>
  <Paragraphs>684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budget5</dc:creator>
  <cp:lastModifiedBy>Dimaciq</cp:lastModifiedBy>
  <cp:revision>19</cp:revision>
  <dcterms:created xsi:type="dcterms:W3CDTF">2017-10-05T13:48:44Z</dcterms:created>
  <dcterms:modified xsi:type="dcterms:W3CDTF">2017-10-16T13:18:46Z</dcterms:modified>
</cp:coreProperties>
</file>