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B172E-BFB2-494F-B0B6-787BE8AE4471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A70A8-89C3-4F0E-8178-7958B529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2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70A8-89C3-4F0E-8178-7958B529F5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6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1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dget5\Desktop\10389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28940" y="1772816"/>
            <a:ext cx="4042965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en-US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</a:p>
          <a:p>
            <a:pPr algn="ctr"/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581129"/>
            <a:ext cx="52235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к решению Совета муниципального 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образования </a:t>
            </a:r>
            <a:r>
              <a:rPr lang="ru-RU" sz="1400" b="1" i="1" dirty="0">
                <a:solidFill>
                  <a:srgbClr val="FF0000"/>
                </a:solidFill>
              </a:rPr>
              <a:t>Ейский район 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от </a:t>
            </a:r>
            <a:r>
              <a:rPr lang="en-US" sz="1400" b="1" i="1" dirty="0" smtClean="0">
                <a:solidFill>
                  <a:srgbClr val="FF0000"/>
                </a:solidFill>
              </a:rPr>
              <a:t>27</a:t>
            </a:r>
            <a:r>
              <a:rPr lang="ru-RU" sz="1400" b="1" i="1" dirty="0" smtClean="0">
                <a:solidFill>
                  <a:srgbClr val="FF0000"/>
                </a:solidFill>
              </a:rPr>
              <a:t>.</a:t>
            </a:r>
            <a:r>
              <a:rPr lang="en-US" sz="1400" b="1" i="1" dirty="0" smtClean="0">
                <a:solidFill>
                  <a:srgbClr val="FF0000"/>
                </a:solidFill>
              </a:rPr>
              <a:t>12</a:t>
            </a:r>
            <a:r>
              <a:rPr lang="ru-RU" sz="1400" b="1" i="1" dirty="0" smtClean="0">
                <a:solidFill>
                  <a:srgbClr val="FF0000"/>
                </a:solidFill>
              </a:rPr>
              <a:t>.2017 </a:t>
            </a:r>
            <a:r>
              <a:rPr lang="ru-RU" sz="1400" b="1" i="1" dirty="0">
                <a:solidFill>
                  <a:srgbClr val="FF0000"/>
                </a:solidFill>
              </a:rPr>
              <a:t>г</a:t>
            </a:r>
            <a:r>
              <a:rPr lang="ru-RU" sz="1400" b="1" i="1" dirty="0" smtClean="0">
                <a:solidFill>
                  <a:srgbClr val="FF0000"/>
                </a:solidFill>
              </a:rPr>
              <a:t>.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№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 56 «О </a:t>
            </a:r>
            <a:r>
              <a:rPr lang="ru-RU" sz="1400" b="1" i="1" dirty="0">
                <a:solidFill>
                  <a:srgbClr val="FF0000"/>
                </a:solidFill>
              </a:rPr>
              <a:t>внесении изменений в решение Совета муниципального образования Ейский район от  </a:t>
            </a:r>
            <a:r>
              <a:rPr lang="ru-RU" sz="1400" b="1" i="1" dirty="0" smtClean="0">
                <a:solidFill>
                  <a:srgbClr val="FF0000"/>
                </a:solidFill>
              </a:rPr>
              <a:t>7 </a:t>
            </a:r>
            <a:r>
              <a:rPr lang="ru-RU" sz="1400" b="1" i="1" dirty="0">
                <a:solidFill>
                  <a:srgbClr val="FF0000"/>
                </a:solidFill>
              </a:rPr>
              <a:t>декабря 2016 г.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№ </a:t>
            </a:r>
            <a:r>
              <a:rPr lang="ru-RU" sz="1400" b="1" i="1" dirty="0">
                <a:solidFill>
                  <a:srgbClr val="FF0000"/>
                </a:solidFill>
              </a:rPr>
              <a:t>495 «О районном бюджете на 2017 год </a:t>
            </a:r>
            <a:r>
              <a:rPr lang="ru-RU" sz="1400" b="1" i="1" dirty="0" smtClean="0">
                <a:solidFill>
                  <a:srgbClr val="FF0000"/>
                </a:solidFill>
              </a:rPr>
              <a:t>и </a:t>
            </a:r>
            <a:r>
              <a:rPr lang="ru-RU" sz="1400" b="1" i="1" dirty="0">
                <a:solidFill>
                  <a:srgbClr val="FF0000"/>
                </a:solidFill>
              </a:rPr>
              <a:t>на плановый </a:t>
            </a:r>
            <a:endParaRPr lang="en-US" sz="1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период </a:t>
            </a:r>
            <a:r>
              <a:rPr lang="ru-RU" sz="1400" b="1" i="1" dirty="0">
                <a:solidFill>
                  <a:srgbClr val="FF0000"/>
                </a:solidFill>
              </a:rPr>
              <a:t>2018 и </a:t>
            </a:r>
            <a:r>
              <a:rPr lang="en-US" sz="1400" b="1" i="1" dirty="0" smtClean="0">
                <a:solidFill>
                  <a:srgbClr val="FF0000"/>
                </a:solidFill>
              </a:rPr>
              <a:t>2</a:t>
            </a:r>
            <a:r>
              <a:rPr lang="ru-RU" sz="1400" b="1" i="1" dirty="0" smtClean="0">
                <a:solidFill>
                  <a:srgbClr val="FF0000"/>
                </a:solidFill>
              </a:rPr>
              <a:t>019 </a:t>
            </a:r>
            <a:r>
              <a:rPr lang="ru-RU" sz="1400" b="1" i="1" dirty="0">
                <a:solidFill>
                  <a:srgbClr val="FF0000"/>
                </a:solidFill>
              </a:rPr>
              <a:t>годов»</a:t>
            </a:r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29" y="44625"/>
            <a:ext cx="8221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РАЙОННОГО  БЮДЖЕТА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2344" y="411622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149080"/>
            <a:ext cx="8958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Решением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муниципального образования Ейский район от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56 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решение Совета муниципального образования Ейский район от 7 декабря 2016 года № 495 «О районном бюджете на 2017 год и на плановый период 2018 и 2019 годов» внесены следующие изменения в утвержденные параметры районного бюджета: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районного бюджета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11 000,0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 за счет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 за счет безвозмездных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1 000,0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районного бюджета уменьшена на общую сумму 11 000,0 тыс. рублей, в том числе:</a:t>
            </a:r>
          </a:p>
          <a:p>
            <a:pPr lvl="0"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10 000,0 тыс. рублей за счет уменьшения налоговых доходов;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1000,0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за счет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краевого бюджета.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21148"/>
              </p:ext>
            </p:extLst>
          </p:nvPr>
        </p:nvGraphicFramePr>
        <p:xfrm>
          <a:off x="107505" y="688620"/>
          <a:ext cx="8958836" cy="331644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936103"/>
                <a:gridCol w="720080"/>
                <a:gridCol w="682523"/>
                <a:gridCol w="624277"/>
                <a:gridCol w="624277"/>
                <a:gridCol w="642912"/>
                <a:gridCol w="642912"/>
                <a:gridCol w="642912"/>
                <a:gridCol w="642912"/>
                <a:gridCol w="642912"/>
                <a:gridCol w="552066"/>
                <a:gridCol w="577688"/>
                <a:gridCol w="580019"/>
                <a:gridCol w="447243"/>
              </a:tblGrid>
              <a:tr h="87296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endParaRPr lang="en-US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endParaRPr lang="en-US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28.06.2017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03.08.2017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07.12.2016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  <a:tr h="185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1 986 822,5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1 987 843,0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1 992 585,0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1 997 411,3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2 037 063,9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2 055 630,8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2 087 995,7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2 121 091,7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2 110 091,7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123 269,2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  <a:tr h="526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  неналоговые доходы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700 164,5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700 164,5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700 164,5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700 164,5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715 164,5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715 164,5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747 164,5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767 149,5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757 149,5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56 985,0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  <a:tr h="370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1 286 658,0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1 287 678,5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1 292 420,5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1 297 246,8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1 321 899,4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1 340 466,3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1 340 831,2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1 353 942,2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1 352 942,2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66 284,2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  <a:tr h="32118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1 947 822,5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1 981 890,3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1 996 153,7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2 011 267,2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2 058 243,9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2 076 810,8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2 109 389,6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2 157 485,6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2 146 485,6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198 663,1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-11 000,0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  <a:tr h="370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  профицит (+)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-3 568,7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-13 855,9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-21 180,0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-21 180,0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-21 393,9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-36 393,9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-36 393,9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1" marR="5091" marT="509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4670"/>
            <a:ext cx="807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в районный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6376" y="681712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st2.depositphotos.com/1064545/5410/i/950/depositphotos_54106685-stock-photo-3d-white-people-concept-o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34" l="1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5085184"/>
            <a:ext cx="6336705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66505"/>
              </p:ext>
            </p:extLst>
          </p:nvPr>
        </p:nvGraphicFramePr>
        <p:xfrm>
          <a:off x="155575" y="925695"/>
          <a:ext cx="8808321" cy="41512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275501"/>
                <a:gridCol w="1250979"/>
                <a:gridCol w="1250979"/>
                <a:gridCol w="1045122"/>
                <a:gridCol w="985740"/>
              </a:tblGrid>
              <a:tr h="789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ctr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767 149,5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757 149,5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431 765,7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421 765,7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351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351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28 036,0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28 036,0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351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99 994,0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99 994,0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17926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30 150,2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30 150,2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  <a:tr h="2287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2" marR="6922" marT="692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43672"/>
              </p:ext>
            </p:extLst>
          </p:nvPr>
        </p:nvGraphicFramePr>
        <p:xfrm>
          <a:off x="621246" y="-238859"/>
          <a:ext cx="7920880" cy="855345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855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БЕЗВОЗМЕЗДНЫЕ</a:t>
                      </a:r>
                      <a:r>
                        <a:rPr lang="ru-RU" sz="28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ПОСТУПЛЕНИЯ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56375" y="470900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31084"/>
            <a:ext cx="894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Уточнение объёмов безвозмездных поступлений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обусловлено:</a:t>
            </a:r>
            <a:endParaRPr lang="ru-RU" alt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697037"/>
              </p:ext>
            </p:extLst>
          </p:nvPr>
        </p:nvGraphicFramePr>
        <p:xfrm>
          <a:off x="251520" y="766292"/>
          <a:ext cx="8712375" cy="33647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17596"/>
                <a:gridCol w="1431966"/>
                <a:gridCol w="1477184"/>
                <a:gridCol w="1220938"/>
                <a:gridCol w="964691"/>
              </a:tblGrid>
              <a:tr h="653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6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1 353 942,2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1 352 942,2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329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краевого  бюджета, в том числе: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1 353 908,6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1 352 908,6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6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87 911,6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87 911,6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6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61 996,6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61 996,6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6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1 202 479,8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1 201 479,8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67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1 520,6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17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бюджетов поселений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329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  <a:tr h="491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-1 507,4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-1 507,4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2" marR="6632" marT="6632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4500416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УМЕНЬШЕНИЕМ </a:t>
            </a:r>
            <a:r>
              <a:rPr lang="ru-RU" b="1" i="1" dirty="0" smtClean="0">
                <a:solidFill>
                  <a:srgbClr val="FF0000"/>
                </a:solidFill>
              </a:rPr>
              <a:t>ЗА СЧЕТ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1" y="4880280"/>
            <a:ext cx="8856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 отдельных государственных полномочий по выплате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на содержание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–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2382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классификации расходов бюджетов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2361" y="548681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764538"/>
              </p:ext>
            </p:extLst>
          </p:nvPr>
        </p:nvGraphicFramePr>
        <p:xfrm>
          <a:off x="107504" y="794902"/>
          <a:ext cx="8928992" cy="590782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578972"/>
                <a:gridCol w="1055706"/>
                <a:gridCol w="1119304"/>
                <a:gridCol w="1119304"/>
                <a:gridCol w="1055706"/>
              </a:tblGrid>
              <a:tr h="633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Ейский район № 495 в редакции от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ctr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2 157 485,6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2 146 485,6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177 210,3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177 210,3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31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1 981,6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476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476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50 063,7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31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87 078,2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87 078,2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27 615,7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31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26 465,7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318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41 450,9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41 450,9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64 306,5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64 306,5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19 043,3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35 607,0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  <a:tr h="16112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0" marR="3510" marT="351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-17722"/>
            <a:ext cx="878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подразделам классификации расходов бюджетов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1965" y="634918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736892"/>
              </p:ext>
            </p:extLst>
          </p:nvPr>
        </p:nvGraphicFramePr>
        <p:xfrm>
          <a:off x="107504" y="888836"/>
          <a:ext cx="8928993" cy="57763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578971"/>
                <a:gridCol w="1055708"/>
                <a:gridCol w="1119303"/>
                <a:gridCol w="1119303"/>
                <a:gridCol w="1055708"/>
              </a:tblGrid>
              <a:tr h="5758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раздела/подраздела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ctr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1 355 823,7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1 355 823,7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574 379,9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574 379,9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587 087,1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587 087,1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134 349,6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134 349,6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289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52 109,6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52 109,6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77 260,6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74 745,6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58 357,4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55 842,4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-2 515,0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18 903,2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18 903,2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205 530,0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202 030,0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Стационарная медицинская помощь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97 055,2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93 555,2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105 035,2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105 035,2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Скорая медицинская помощь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73 338,4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72 338,4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61 183,2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60 183,2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104 919,7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101 119,0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-3 800,7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98 370,3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94 569,6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-3 800,7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158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313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  <a:tr h="313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7" marR="3737" marT="373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9" y="-36560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и непрограммным направлениям деятельности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368" y="532827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0472"/>
              </p:ext>
            </p:extLst>
          </p:nvPr>
        </p:nvGraphicFramePr>
        <p:xfrm>
          <a:off x="107504" y="809822"/>
          <a:ext cx="8930304" cy="578752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6933"/>
                <a:gridCol w="1185898"/>
                <a:gridCol w="1189906"/>
                <a:gridCol w="1185898"/>
                <a:gridCol w="1041669"/>
              </a:tblGrid>
              <a:tr h="5152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показателя/наименование муниципальной программы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от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2 157 485,6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2 146 485,6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-11 000,0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2 058 393,1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2 047 393,1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207 261,2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203 761,2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1 297 025,5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1 297 025,5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59 523,8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58 523,8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26 954,9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26 954,9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6 827,8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Инвестиционное развитие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малого и среднего предпринимательства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28 766,0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28 581,7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-184,3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138 124,2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135 609,2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-2 515,0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88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104 919,7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101 119,0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-3 800,7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93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37 675,2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37 675,2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11 428,0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11 428,0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общество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30 543,9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30 543,9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меры противодействия незаконному потреблению и обороту наркотических средств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7 775,0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12 861,0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12 861,0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1 676,3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1 676,3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3450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14 473,3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14 473,3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Молодёжь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5 146,8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51 365,5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51 365,5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  <a:tr h="174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99 092,5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99 092,5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2" marR="4122" marT="41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0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районного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0352" y="893511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://forexaw.com/static/pictures/000/099/000099696_-_Upravlenie_defitsitom_yavlyaetsya_vazhnoy_zadachey_politi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C:\Users\budget5\Desktop\i3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67" b="97167" l="6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3938"/>
            <a:ext cx="6696744" cy="221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36857"/>
              </p:ext>
            </p:extLst>
          </p:nvPr>
        </p:nvGraphicFramePr>
        <p:xfrm>
          <a:off x="155575" y="1196751"/>
          <a:ext cx="8880922" cy="33123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929807"/>
                <a:gridCol w="1398746"/>
                <a:gridCol w="1398746"/>
                <a:gridCol w="2153623"/>
              </a:tblGrid>
              <a:tr h="14418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муниципального образования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№ 495 в редакции 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параметров, утвержденных решением № 495, относительно редакции от 08.12.2017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4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08.12.2017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27.12.2017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9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36393,9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36393,9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38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13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бюджетам поселений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4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66493,9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66493,9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9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597</TotalTime>
  <Words>1850</Words>
  <Application>Microsoft Office PowerPoint</Application>
  <PresentationFormat>Экран (4:3)</PresentationFormat>
  <Paragraphs>673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budget5</dc:creator>
  <cp:lastModifiedBy>budget5</cp:lastModifiedBy>
  <cp:revision>56</cp:revision>
  <dcterms:created xsi:type="dcterms:W3CDTF">2017-10-05T13:48:44Z</dcterms:created>
  <dcterms:modified xsi:type="dcterms:W3CDTF">2017-12-27T13:53:21Z</dcterms:modified>
</cp:coreProperties>
</file>