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356" r:id="rId1"/>
  </p:sldMasterIdLst>
  <p:notesMasterIdLst>
    <p:notesMasterId r:id="rId31"/>
  </p:notesMasterIdLst>
  <p:handoutMasterIdLst>
    <p:handoutMasterId r:id="rId32"/>
  </p:handoutMasterIdLst>
  <p:sldIdLst>
    <p:sldId id="2141411432" r:id="rId2"/>
    <p:sldId id="2141411431" r:id="rId3"/>
    <p:sldId id="2141411434" r:id="rId4"/>
    <p:sldId id="2141411433" r:id="rId5"/>
    <p:sldId id="2141411435" r:id="rId6"/>
    <p:sldId id="2141411436" r:id="rId7"/>
    <p:sldId id="2141411437" r:id="rId8"/>
    <p:sldId id="2141411453" r:id="rId9"/>
    <p:sldId id="2141411438" r:id="rId10"/>
    <p:sldId id="2141411439" r:id="rId11"/>
    <p:sldId id="2141411444" r:id="rId12"/>
    <p:sldId id="2141411465" r:id="rId13"/>
    <p:sldId id="2141411467" r:id="rId14"/>
    <p:sldId id="2141411466" r:id="rId15"/>
    <p:sldId id="2141411443" r:id="rId16"/>
    <p:sldId id="2141411442" r:id="rId17"/>
    <p:sldId id="2141411441" r:id="rId18"/>
    <p:sldId id="2141411454" r:id="rId19"/>
    <p:sldId id="2141411445" r:id="rId20"/>
    <p:sldId id="2141411455" r:id="rId21"/>
    <p:sldId id="2141411447" r:id="rId22"/>
    <p:sldId id="2141411456" r:id="rId23"/>
    <p:sldId id="2141411457" r:id="rId24"/>
    <p:sldId id="2141411458" r:id="rId25"/>
    <p:sldId id="2141411459" r:id="rId26"/>
    <p:sldId id="2141411460" r:id="rId27"/>
    <p:sldId id="2141411446" r:id="rId28"/>
    <p:sldId id="2141411449" r:id="rId29"/>
    <p:sldId id="2141411334" r:id="rId30"/>
  </p:sldIdLst>
  <p:sldSz cx="9144000" cy="5143500" type="screen16x9"/>
  <p:notesSz cx="9926638" cy="6797675"/>
  <p:defaultTextStyle>
    <a:defPPr>
      <a:defRPr lang="ru-RU"/>
    </a:defPPr>
    <a:lvl1pPr marL="0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174630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349261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523892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698523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873154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047785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222415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1397045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4" orient="horz" pos="577" userDrawn="1">
          <p15:clr>
            <a:srgbClr val="A4A3A4"/>
          </p15:clr>
        </p15:guide>
        <p15:guide id="15" orient="horz" pos="3162" userDrawn="1">
          <p15:clr>
            <a:srgbClr val="A4A3A4"/>
          </p15:clr>
        </p15:guide>
        <p15:guide id="16" pos="2880" userDrawn="1">
          <p15:clr>
            <a:srgbClr val="A4A3A4"/>
          </p15:clr>
        </p15:guide>
        <p15:guide id="17" pos="5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7A15F"/>
    <a:srgbClr val="008CFF"/>
    <a:srgbClr val="0000FF"/>
    <a:srgbClr val="4D4D4D"/>
    <a:srgbClr val="4993FF"/>
    <a:srgbClr val="FF7900"/>
    <a:srgbClr val="8DC0FF"/>
    <a:srgbClr val="FFFFFF"/>
    <a:srgbClr val="024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68" autoAdjust="0"/>
    <p:restoredTop sz="96400" autoAdjust="0"/>
  </p:normalViewPr>
  <p:slideViewPr>
    <p:cSldViewPr snapToGrid="0">
      <p:cViewPr>
        <p:scale>
          <a:sx n="100" d="100"/>
          <a:sy n="100" d="100"/>
        </p:scale>
        <p:origin x="-1344" y="-1002"/>
      </p:cViewPr>
      <p:guideLst>
        <p:guide orient="horz" pos="577"/>
        <p:guide orient="horz" pos="3162"/>
        <p:guide pos="2880"/>
        <p:guide pos="5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5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80607579100247"/>
          <c:y val="0.20755730533683289"/>
          <c:w val="0.49908925605143184"/>
          <c:h val="0.6943113152522600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explosion val="6"/>
          <c:dPt>
            <c:idx val="0"/>
            <c:bubble3D val="0"/>
            <c:spPr>
              <a:solidFill>
                <a:srgbClr val="66CC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rgbClr val="FF6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solidFill>
                <a:srgbClr val="CC99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solidFill>
                <a:srgbClr val="D34817">
                  <a:lumMod val="40000"/>
                  <a:lumOff val="60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6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7"/>
            <c:bubble3D val="0"/>
            <c:spPr>
              <a:solidFill>
                <a:srgbClr val="FF006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8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9"/>
            <c:bubble3D val="0"/>
            <c:spPr>
              <a:solidFill>
                <a:srgbClr val="CC99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2"/>
            <c:bubble3D val="0"/>
            <c:spPr>
              <a:solidFill>
                <a:srgbClr val="FF6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3"/>
            <c:bubble3D val="0"/>
            <c:spPr>
              <a:solidFill>
                <a:srgbClr val="00FF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4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5"/>
            <c:bubble3D val="0"/>
            <c:spPr>
              <a:solidFill>
                <a:srgbClr val="0099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6"/>
            <c:bubble3D val="0"/>
          </c:dPt>
          <c:dLbls>
            <c:dLbl>
              <c:idx val="0"/>
              <c:layout>
                <c:manualLayout>
                  <c:x val="-0.17571365309785528"/>
                  <c:y val="7.1604729930061256E-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6516200034063963"/>
                  <c:y val="-1.1111108950887823E-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517529576689769"/>
                  <c:y val="-8.8889021742633162E-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1048389167660198"/>
                  <c:y val="-0.15555611613354969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1950423834291926E-2"/>
                  <c:y val="-0.14814841817608368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0516383455395863"/>
                  <c:y val="-0.12469152820228867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650625335726546"/>
                  <c:y val="-7.9629614148028743E-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7038877461448776"/>
                  <c:y val="-4.259297315194456E-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12113710744559593"/>
                  <c:y val="-1.7901814347853727E-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18503135194623135"/>
                  <c:y val="1.0493825120282858E-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.17305110904398172"/>
                  <c:y val="7.098764051956051E-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.14642818399779906"/>
                  <c:y val="0.11666650383982155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9.3180237661640145E-2"/>
                  <c:y val="0.168518348130891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3.3276926906599238E-2"/>
                  <c:y val="0.18333330660056757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0.12645926081203246"/>
                  <c:y val="0.13333316807623694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0.16506347688236142"/>
                  <c:y val="0.12777775914585024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0.21165480105336251"/>
                  <c:y val="9.6296282254843643E-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2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0"/>
            <c:showCatName val="1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Пищевая промышленность и хранение зерна</c:v>
                </c:pt>
                <c:pt idx="1">
                  <c:v>Обрабатывающие производства</c:v>
                </c:pt>
                <c:pt idx="2">
                  <c:v>Сельское хозяйство</c:v>
                </c:pt>
                <c:pt idx="3">
                  <c:v>Санаторно-курортный комплекс</c:v>
                </c:pt>
                <c:pt idx="4">
                  <c:v>Оптовая и розничная торговля</c:v>
                </c:pt>
                <c:pt idx="5">
                  <c:v>Строительство</c:v>
                </c:pt>
                <c:pt idx="6">
                  <c:v>Производство и распределение электр., газа и воды</c:v>
                </c:pt>
                <c:pt idx="7">
                  <c:v>Общественное питание</c:v>
                </c:pt>
                <c:pt idx="8">
                  <c:v>Транспорт</c:v>
                </c:pt>
                <c:pt idx="9">
                  <c:v>Финансовая деятельность</c:v>
                </c:pt>
                <c:pt idx="10">
                  <c:v>Операции с недвижимым имуществом</c:v>
                </c:pt>
                <c:pt idx="11">
                  <c:v>Остальные виды деятельности</c:v>
                </c:pt>
                <c:pt idx="12">
                  <c:v>Государственное управление</c:v>
                </c:pt>
                <c:pt idx="13">
                  <c:v>Образование</c:v>
                </c:pt>
                <c:pt idx="14">
                  <c:v>Здравоохранение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2.2000000000000002</c:v>
                </c:pt>
                <c:pt idx="1">
                  <c:v>9</c:v>
                </c:pt>
                <c:pt idx="2">
                  <c:v>12.4</c:v>
                </c:pt>
                <c:pt idx="3">
                  <c:v>1.7</c:v>
                </c:pt>
                <c:pt idx="4">
                  <c:v>17.7</c:v>
                </c:pt>
                <c:pt idx="5">
                  <c:v>3.1</c:v>
                </c:pt>
                <c:pt idx="6">
                  <c:v>3.3</c:v>
                </c:pt>
                <c:pt idx="7">
                  <c:v>2.1</c:v>
                </c:pt>
                <c:pt idx="8">
                  <c:v>8.9</c:v>
                </c:pt>
                <c:pt idx="9">
                  <c:v>0.9</c:v>
                </c:pt>
                <c:pt idx="10">
                  <c:v>3.3</c:v>
                </c:pt>
                <c:pt idx="11">
                  <c:v>8.4</c:v>
                </c:pt>
                <c:pt idx="12">
                  <c:v>13.4</c:v>
                </c:pt>
                <c:pt idx="13">
                  <c:v>6.3</c:v>
                </c:pt>
                <c:pt idx="14">
                  <c:v>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45"/>
        <c:holeSize val="25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792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8.2921420536718624E-2"/>
          <c:w val="1"/>
          <c:h val="0.677786839145106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3"/>
            <c:bubble3D val="0"/>
            <c:spPr>
              <a:solidFill>
                <a:srgbClr val="0000FF"/>
              </a:solidFill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115893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0185788294787758E-2"/>
                  <c:y val="3.0531094327494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186998.8</c:v>
                </c:pt>
                <c:pt idx="1">
                  <c:v>115893</c:v>
                </c:pt>
                <c:pt idx="2">
                  <c:v>1272310.3</c:v>
                </c:pt>
                <c:pt idx="3">
                  <c:v>2170.1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sz="1400">
              <a:solidFill>
                <a:srgbClr val="00000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9.8441730216793765E-3"/>
                  <c:y val="-3.8321246515553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1517220043312079E-2"/>
                  <c:y val="0.118438000128032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8042552751772168E-2"/>
                  <c:y val="-0.11817503901271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144483.70000000001</c:v>
                </c:pt>
                <c:pt idx="1">
                  <c:v>125519.6</c:v>
                </c:pt>
                <c:pt idx="2">
                  <c:v>1235017.3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7.4248748671980364E-2"/>
                  <c:y val="-4.2593298135034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663514329808763"/>
                  <c:y val="3.367226818101059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30315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5295892632765473"/>
                  <c:y val="-0.131834001100223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141844.6</c:v>
                </c:pt>
                <c:pt idx="1">
                  <c:v>30315</c:v>
                </c:pt>
                <c:pt idx="2">
                  <c:v>1172617.7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0740029464501971E-2"/>
          <c:w val="1"/>
          <c:h val="0.9492600422832980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ln w="28552">
              <a:solidFill>
                <a:srgbClr val="FF000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66FF33"/>
              </a:solidFill>
              <a:ln>
                <a:solidFill>
                  <a:srgbClr val="0070C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14300" prst="hardEdge"/>
                <a:bevelB w="152400" h="50800" prst="softRound"/>
              </a:sp3d>
            </c:spPr>
          </c:marker>
          <c:dLbls>
            <c:dLbl>
              <c:idx val="0"/>
              <c:layout>
                <c:manualLayout>
                  <c:x val="-7.4718204036487171E-2"/>
                  <c:y val="-5.90405766823193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7235100566050673E-17"/>
                  <c:y val="-2.9520288341159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9520288341159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1529795887232518E-3"/>
                  <c:y val="-3.2472317175275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3800326504147544E-2"/>
                  <c:y val="-2.9520288341159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0917877532339513E-2"/>
                  <c:y val="-4.4280432511739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1</c:v>
                </c:pt>
                <c:pt idx="1">
                  <c:v>2 кв</c:v>
                </c:pt>
                <c:pt idx="2">
                  <c:v>3 кв</c:v>
                </c:pt>
                <c:pt idx="5">
                  <c:v>3 кв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7.5</c:v>
                </c:pt>
                <c:pt idx="1">
                  <c:v>5.7</c:v>
                </c:pt>
                <c:pt idx="2">
                  <c:v>5.04</c:v>
                </c:pt>
                <c:pt idx="3">
                  <c:v>3.29</c:v>
                </c:pt>
                <c:pt idx="4">
                  <c:v>3.13</c:v>
                </c:pt>
                <c:pt idx="5" formatCode="0.0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729792"/>
        <c:axId val="82318400"/>
      </c:lineChart>
      <c:catAx>
        <c:axId val="101729792"/>
        <c:scaling>
          <c:orientation val="minMax"/>
        </c:scaling>
        <c:delete val="1"/>
        <c:axPos val="b"/>
        <c:majorTickMark val="out"/>
        <c:minorTickMark val="none"/>
        <c:tickLblPos val="nextTo"/>
        <c:crossAx val="82318400"/>
        <c:crosses val="autoZero"/>
        <c:auto val="1"/>
        <c:lblAlgn val="ctr"/>
        <c:lblOffset val="100"/>
        <c:noMultiLvlLbl val="0"/>
      </c:catAx>
      <c:valAx>
        <c:axId val="82318400"/>
        <c:scaling>
          <c:logBase val="10"/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1729792"/>
        <c:crosses val="autoZero"/>
        <c:crossBetween val="between"/>
      </c:valAx>
      <c:spPr>
        <a:noFill/>
        <a:ln w="2537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depthPercent val="70"/>
      <c:rAngAx val="1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557357294714555E-2"/>
          <c:y val="0.14371081784563619"/>
          <c:w val="0.89311040026246724"/>
          <c:h val="0.5727332677165354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Коммерческий кредит</c:v>
                </c:pt>
              </c:strCache>
            </c:strRef>
          </c:tx>
          <c:spPr>
            <a:solidFill>
              <a:srgbClr val="00FFFF"/>
            </a:solidFill>
            <a:scene3d>
              <a:camera prst="orthographicFront"/>
              <a:lightRig rig="threePt" dir="t"/>
            </a:scene3d>
            <a:sp3d prstMaterial="matte">
              <a:bevelT prst="angle"/>
              <a:bevelB prst="angle"/>
            </a:sp3d>
          </c:spPr>
          <c:invertIfNegative val="0"/>
          <c:dLbls>
            <c:dLbl>
              <c:idx val="4"/>
              <c:layout>
                <c:manualLayout>
                  <c:x val="5.830389828127560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800"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на 1.01.2022</c:v>
                </c:pt>
                <c:pt idx="1">
                  <c:v>прогноз на 1.01.2023</c:v>
                </c:pt>
                <c:pt idx="2">
                  <c:v>прогноз на 1.01.2024</c:v>
                </c:pt>
                <c:pt idx="3">
                  <c:v>прогноз на 1.01.2025</c:v>
                </c:pt>
                <c:pt idx="4">
                  <c:v>прогноз на 1.01.2026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41.3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Бюджетный кредит</c:v>
                </c:pt>
              </c:strCache>
            </c:strRef>
          </c:tx>
          <c:spPr>
            <a:solidFill>
              <a:srgbClr val="FF6699"/>
            </a:solidFill>
            <a:scene3d>
              <a:camera prst="orthographicFront"/>
              <a:lightRig rig="threePt" dir="t"/>
            </a:scene3d>
            <a:sp3d prstMaterial="matte">
              <a:bevelT/>
              <a:bevelB/>
            </a:sp3d>
          </c:spPr>
          <c:invertIfNegative val="0"/>
          <c:dLbls>
            <c:dLbl>
              <c:idx val="0"/>
              <c:delete val="1"/>
            </c:dLbl>
            <c:numFmt formatCode="#,##0.0" sourceLinked="0"/>
            <c:txPr>
              <a:bodyPr rot="-5400000" vert="horz"/>
              <a:lstStyle/>
              <a:p>
                <a:pPr>
                  <a:defRPr sz="2000"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на 1.01.2022</c:v>
                </c:pt>
                <c:pt idx="1">
                  <c:v>прогноз на 1.01.2023</c:v>
                </c:pt>
                <c:pt idx="2">
                  <c:v>прогноз на 1.01.2024</c:v>
                </c:pt>
                <c:pt idx="3">
                  <c:v>прогноз на 1.01.2025</c:v>
                </c:pt>
                <c:pt idx="4">
                  <c:v>прогноз на 1.01.2026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1">
                  <c:v>41.3</c:v>
                </c:pt>
                <c:pt idx="2">
                  <c:v>31.3</c:v>
                </c:pt>
                <c:pt idx="3">
                  <c:v>31.3</c:v>
                </c:pt>
                <c:pt idx="4">
                  <c:v>21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плата за пользование кредитными средствами</c:v>
                </c:pt>
              </c:strCache>
            </c:strRef>
          </c:tx>
          <c:spPr>
            <a:solidFill>
              <a:srgbClr val="66FF33"/>
            </a:solidFill>
            <a:scene3d>
              <a:camera prst="orthographicFront"/>
              <a:lightRig rig="threePt" dir="t"/>
            </a:scene3d>
            <a:sp3d prstMaterial="plastic">
              <a:bevelT/>
              <a:bevelB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факт на 1.01.2022</c:v>
                </c:pt>
                <c:pt idx="1">
                  <c:v>прогноз на 1.01.2023</c:v>
                </c:pt>
                <c:pt idx="2">
                  <c:v>прогноз на 1.01.2024</c:v>
                </c:pt>
                <c:pt idx="3">
                  <c:v>прогноз на 1.01.2025</c:v>
                </c:pt>
                <c:pt idx="4">
                  <c:v>прогноз на 1.01.2026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2136320"/>
        <c:axId val="82320128"/>
        <c:axId val="0"/>
      </c:bar3DChart>
      <c:catAx>
        <c:axId val="102136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solidFill>
                  <a:srgbClr val="000000"/>
                </a:solidFill>
              </a:defRPr>
            </a:pPr>
            <a:endParaRPr lang="ru-RU"/>
          </a:p>
        </c:txPr>
        <c:crossAx val="82320128"/>
        <c:crosses val="autoZero"/>
        <c:auto val="1"/>
        <c:lblAlgn val="ctr"/>
        <c:lblOffset val="100"/>
        <c:noMultiLvlLbl val="0"/>
      </c:catAx>
      <c:valAx>
        <c:axId val="823201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ru-RU"/>
          </a:p>
        </c:txPr>
        <c:crossAx val="102136320"/>
        <c:crosses val="autoZero"/>
        <c:crossBetween val="between"/>
      </c:valAx>
      <c:spPr>
        <a:noFill/>
        <a:ln w="25394">
          <a:noFill/>
        </a:ln>
      </c:spPr>
    </c:plotArea>
    <c:legend>
      <c:legendPos val="b"/>
      <c:layout>
        <c:manualLayout>
          <c:xMode val="edge"/>
          <c:yMode val="edge"/>
          <c:x val="5.485867041374997E-2"/>
          <c:y val="0.79894138232720913"/>
          <c:w val="0.89999994287982787"/>
          <c:h val="0.10439480779188315"/>
        </c:manualLayout>
      </c:layout>
      <c:overlay val="0"/>
      <c:spPr>
        <a:effectLst>
          <a:glow>
            <a:schemeClr val="accent1"/>
          </a:glow>
        </a:effectLst>
      </c:spPr>
      <c:txPr>
        <a:bodyPr/>
        <a:lstStyle/>
        <a:p>
          <a:pPr>
            <a:defRPr sz="1400">
              <a:solidFill>
                <a:srgbClr val="00000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35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09DDF5-2D86-43C6-A82A-3A14FE4166A8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</dgm:pt>
    <dgm:pt modelId="{2A6D459E-AEAB-46D4-94ED-1FC4D91B902F}">
      <dgm:prSet phldrT="[Текст]"/>
      <dgm:spPr/>
      <dgm:t>
        <a:bodyPr/>
        <a:lstStyle/>
        <a:p>
          <a:r>
            <a:rPr lang="ru-RU" dirty="0" smtClean="0"/>
            <a:t>основные направления бюджетной и налоговой политики муниципального образования Ейский район на 2023 год и на плановый период 2024 и 2025 годов</a:t>
          </a:r>
          <a:endParaRPr lang="ru-RU" dirty="0"/>
        </a:p>
      </dgm:t>
    </dgm:pt>
    <dgm:pt modelId="{34DE405C-C186-4498-85D3-D905FE32D2BC}" type="parTrans" cxnId="{C3DDB162-0118-4916-8BAD-8E8304BE753B}">
      <dgm:prSet/>
      <dgm:spPr/>
      <dgm:t>
        <a:bodyPr/>
        <a:lstStyle/>
        <a:p>
          <a:endParaRPr lang="ru-RU"/>
        </a:p>
      </dgm:t>
    </dgm:pt>
    <dgm:pt modelId="{2E763AF7-DB5F-4773-B1CE-F4517A60DD13}" type="sibTrans" cxnId="{C3DDB162-0118-4916-8BAD-8E8304BE753B}">
      <dgm:prSet/>
      <dgm:spPr/>
      <dgm:t>
        <a:bodyPr/>
        <a:lstStyle/>
        <a:p>
          <a:endParaRPr lang="ru-RU"/>
        </a:p>
      </dgm:t>
    </dgm:pt>
    <dgm:pt modelId="{249B4BAE-30E9-4DF6-A86C-982696FBCC27}">
      <dgm:prSet phldrT="[Текст]"/>
      <dgm:spPr/>
      <dgm:t>
        <a:bodyPr/>
        <a:lstStyle/>
        <a:p>
          <a:r>
            <a:rPr lang="ru-RU" dirty="0" smtClean="0"/>
            <a:t>основные показатели уточненного прогноза социально-экономического развития муниципального образования Ейский район на 2023 год и на период до 2025 года</a:t>
          </a:r>
          <a:endParaRPr lang="ru-RU" dirty="0"/>
        </a:p>
      </dgm:t>
    </dgm:pt>
    <dgm:pt modelId="{F345FB71-177E-448A-889E-4FCA6FFA10B5}" type="parTrans" cxnId="{BF2B1C56-F474-4336-A36F-6FF98FD78DC0}">
      <dgm:prSet/>
      <dgm:spPr/>
      <dgm:t>
        <a:bodyPr/>
        <a:lstStyle/>
        <a:p>
          <a:endParaRPr lang="ru-RU"/>
        </a:p>
      </dgm:t>
    </dgm:pt>
    <dgm:pt modelId="{022D4044-704E-4C0A-9829-10E5DFD80B9C}" type="sibTrans" cxnId="{BF2B1C56-F474-4336-A36F-6FF98FD78DC0}">
      <dgm:prSet/>
      <dgm:spPr/>
      <dgm:t>
        <a:bodyPr/>
        <a:lstStyle/>
        <a:p>
          <a:endParaRPr lang="ru-RU"/>
        </a:p>
      </dgm:t>
    </dgm:pt>
    <dgm:pt modelId="{96D2ECED-1648-4BAE-8B56-8B8C444FE57E}">
      <dgm:prSet phldrT="[Текст]"/>
      <dgm:spPr/>
      <dgm:t>
        <a:bodyPr/>
        <a:lstStyle/>
        <a:p>
          <a:r>
            <a:rPr lang="ru-RU" dirty="0" smtClean="0"/>
            <a:t>муниципальные программы Ейского района и иные правовые акты Российской Федерации, Краснодарского края, муниципального образования Ейский район </a:t>
          </a:r>
          <a:endParaRPr lang="ru-RU" dirty="0"/>
        </a:p>
      </dgm:t>
    </dgm:pt>
    <dgm:pt modelId="{F330F662-A715-4537-8A59-E57488ADAEAB}" type="parTrans" cxnId="{81602624-DBC2-4AD5-BDC2-13001BB4C4A6}">
      <dgm:prSet/>
      <dgm:spPr/>
      <dgm:t>
        <a:bodyPr/>
        <a:lstStyle/>
        <a:p>
          <a:endParaRPr lang="ru-RU"/>
        </a:p>
      </dgm:t>
    </dgm:pt>
    <dgm:pt modelId="{A69F38EB-4359-4E92-A00C-9A27A00EC510}" type="sibTrans" cxnId="{81602624-DBC2-4AD5-BDC2-13001BB4C4A6}">
      <dgm:prSet/>
      <dgm:spPr/>
      <dgm:t>
        <a:bodyPr/>
        <a:lstStyle/>
        <a:p>
          <a:endParaRPr lang="ru-RU"/>
        </a:p>
      </dgm:t>
    </dgm:pt>
    <dgm:pt modelId="{78A06955-846B-4A46-B3B0-8B079F6B6BA2}">
      <dgm:prSet/>
      <dgm:spPr/>
      <dgm:t>
        <a:bodyPr/>
        <a:lstStyle/>
        <a:p>
          <a:r>
            <a:rPr lang="ru-RU" dirty="0" smtClean="0"/>
            <a:t>проект закона Краснодарского края «О краевом бюджете на 2023 и на плановый период 2024 и 2025 годов» </a:t>
          </a:r>
          <a:endParaRPr lang="ru-RU" dirty="0"/>
        </a:p>
      </dgm:t>
    </dgm:pt>
    <dgm:pt modelId="{8393C511-8519-497F-9938-86B41EC3F08F}" type="parTrans" cxnId="{09448BB7-4F01-43C3-A181-77991BC7F878}">
      <dgm:prSet/>
      <dgm:spPr/>
      <dgm:t>
        <a:bodyPr/>
        <a:lstStyle/>
        <a:p>
          <a:endParaRPr lang="ru-RU"/>
        </a:p>
      </dgm:t>
    </dgm:pt>
    <dgm:pt modelId="{42B175B5-8CF8-42C8-BFF2-D56C5491865B}" type="sibTrans" cxnId="{09448BB7-4F01-43C3-A181-77991BC7F878}">
      <dgm:prSet/>
      <dgm:spPr/>
      <dgm:t>
        <a:bodyPr/>
        <a:lstStyle/>
        <a:p>
          <a:endParaRPr lang="ru-RU"/>
        </a:p>
      </dgm:t>
    </dgm:pt>
    <dgm:pt modelId="{8F50DD8D-83C8-415A-8FA8-41A06812C013}" type="pres">
      <dgm:prSet presAssocID="{E109DDF5-2D86-43C6-A82A-3A14FE4166A8}" presName="linearFlow" presStyleCnt="0">
        <dgm:presLayoutVars>
          <dgm:dir/>
          <dgm:resizeHandles val="exact"/>
        </dgm:presLayoutVars>
      </dgm:prSet>
      <dgm:spPr/>
    </dgm:pt>
    <dgm:pt modelId="{EEC42B7E-C009-461E-AAAD-BBD522476E74}" type="pres">
      <dgm:prSet presAssocID="{78A06955-846B-4A46-B3B0-8B079F6B6BA2}" presName="composite" presStyleCnt="0"/>
      <dgm:spPr/>
    </dgm:pt>
    <dgm:pt modelId="{71193059-3D0C-41E7-824F-FA79BB75A7F4}" type="pres">
      <dgm:prSet presAssocID="{78A06955-846B-4A46-B3B0-8B079F6B6BA2}" presName="imgShp" presStyleLbl="fgImgPlace1" presStyleIdx="0" presStyleCnt="4" custLinFactNeighborX="-58597" custLinFactNeighborY="-153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EE169C8-7C67-46D5-BE3D-771E56F883E7}" type="pres">
      <dgm:prSet presAssocID="{78A06955-846B-4A46-B3B0-8B079F6B6BA2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49686C-ECC4-458A-BF7C-2002B44E394F}" type="pres">
      <dgm:prSet presAssocID="{42B175B5-8CF8-42C8-BFF2-D56C5491865B}" presName="spacing" presStyleCnt="0"/>
      <dgm:spPr/>
    </dgm:pt>
    <dgm:pt modelId="{4F2644BA-45DD-464C-9FE8-DEFA40B64944}" type="pres">
      <dgm:prSet presAssocID="{2A6D459E-AEAB-46D4-94ED-1FC4D91B902F}" presName="composite" presStyleCnt="0"/>
      <dgm:spPr/>
    </dgm:pt>
    <dgm:pt modelId="{73B4A899-DC6B-4F26-945C-447621DCC586}" type="pres">
      <dgm:prSet presAssocID="{2A6D459E-AEAB-46D4-94ED-1FC4D91B902F}" presName="imgShp" presStyleLbl="fgImgPlace1" presStyleIdx="1" presStyleCnt="4" custLinFactNeighborX="-60896" custLinFactNeighborY="-344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F9C8257-2A94-40C7-AE7B-FBAD342A54EC}" type="pres">
      <dgm:prSet presAssocID="{2A6D459E-AEAB-46D4-94ED-1FC4D91B902F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9F46C9-D67A-40BF-BD3F-62A773AA3FC4}" type="pres">
      <dgm:prSet presAssocID="{2E763AF7-DB5F-4773-B1CE-F4517A60DD13}" presName="spacing" presStyleCnt="0"/>
      <dgm:spPr/>
    </dgm:pt>
    <dgm:pt modelId="{D9B16CD2-914A-4A46-81E5-0E0011667AB9}" type="pres">
      <dgm:prSet presAssocID="{249B4BAE-30E9-4DF6-A86C-982696FBCC27}" presName="composite" presStyleCnt="0"/>
      <dgm:spPr/>
    </dgm:pt>
    <dgm:pt modelId="{16BAD2BE-E016-4AAE-A8F5-852969A5EC9B}" type="pres">
      <dgm:prSet presAssocID="{249B4BAE-30E9-4DF6-A86C-982696FBCC27}" presName="imgShp" presStyleLbl="fgImgPlace1" presStyleIdx="2" presStyleCnt="4" custLinFactNeighborX="-62044" custLinFactNeighborY="-804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767D368-ED0E-4896-A0D8-5594F7033630}" type="pres">
      <dgm:prSet presAssocID="{249B4BAE-30E9-4DF6-A86C-982696FBCC27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3DA77-456E-4A26-831C-60367729669C}" type="pres">
      <dgm:prSet presAssocID="{022D4044-704E-4C0A-9829-10E5DFD80B9C}" presName="spacing" presStyleCnt="0"/>
      <dgm:spPr/>
    </dgm:pt>
    <dgm:pt modelId="{C5B7EECE-BB3D-4AA5-AB66-19B5B2D4A158}" type="pres">
      <dgm:prSet presAssocID="{96D2ECED-1648-4BAE-8B56-8B8C444FE57E}" presName="composite" presStyleCnt="0"/>
      <dgm:spPr/>
    </dgm:pt>
    <dgm:pt modelId="{BEA4EDCD-2D82-44F7-8F29-9EE2EF4F6A81}" type="pres">
      <dgm:prSet presAssocID="{96D2ECED-1648-4BAE-8B56-8B8C444FE57E}" presName="imgShp" presStyleLbl="fgImgPlace1" presStyleIdx="3" presStyleCnt="4" custLinFactNeighborX="-60895" custLinFactNeighborY="-9192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AEEC269F-FE73-46E0-A94E-6B9C8E486C8E}" type="pres">
      <dgm:prSet presAssocID="{96D2ECED-1648-4BAE-8B56-8B8C444FE57E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602624-DBC2-4AD5-BDC2-13001BB4C4A6}" srcId="{E109DDF5-2D86-43C6-A82A-3A14FE4166A8}" destId="{96D2ECED-1648-4BAE-8B56-8B8C444FE57E}" srcOrd="3" destOrd="0" parTransId="{F330F662-A715-4537-8A59-E57488ADAEAB}" sibTransId="{A69F38EB-4359-4E92-A00C-9A27A00EC510}"/>
    <dgm:cxn modelId="{011F5CC7-AC90-467A-A650-BC34CD5F344F}" type="presOf" srcId="{78A06955-846B-4A46-B3B0-8B079F6B6BA2}" destId="{3EE169C8-7C67-46D5-BE3D-771E56F883E7}" srcOrd="0" destOrd="0" presId="urn:microsoft.com/office/officeart/2005/8/layout/vList3"/>
    <dgm:cxn modelId="{BF2B1C56-F474-4336-A36F-6FF98FD78DC0}" srcId="{E109DDF5-2D86-43C6-A82A-3A14FE4166A8}" destId="{249B4BAE-30E9-4DF6-A86C-982696FBCC27}" srcOrd="2" destOrd="0" parTransId="{F345FB71-177E-448A-889E-4FCA6FFA10B5}" sibTransId="{022D4044-704E-4C0A-9829-10E5DFD80B9C}"/>
    <dgm:cxn modelId="{A6B57B2A-A999-4D6E-B4E3-74E0A139575E}" type="presOf" srcId="{2A6D459E-AEAB-46D4-94ED-1FC4D91B902F}" destId="{0F9C8257-2A94-40C7-AE7B-FBAD342A54EC}" srcOrd="0" destOrd="0" presId="urn:microsoft.com/office/officeart/2005/8/layout/vList3"/>
    <dgm:cxn modelId="{63473C7C-2C45-48AD-8001-1E00F0283046}" type="presOf" srcId="{96D2ECED-1648-4BAE-8B56-8B8C444FE57E}" destId="{AEEC269F-FE73-46E0-A94E-6B9C8E486C8E}" srcOrd="0" destOrd="0" presId="urn:microsoft.com/office/officeart/2005/8/layout/vList3"/>
    <dgm:cxn modelId="{975F4CDC-CC47-493C-9923-130AFE7F77D2}" type="presOf" srcId="{249B4BAE-30E9-4DF6-A86C-982696FBCC27}" destId="{5767D368-ED0E-4896-A0D8-5594F7033630}" srcOrd="0" destOrd="0" presId="urn:microsoft.com/office/officeart/2005/8/layout/vList3"/>
    <dgm:cxn modelId="{C3DDB162-0118-4916-8BAD-8E8304BE753B}" srcId="{E109DDF5-2D86-43C6-A82A-3A14FE4166A8}" destId="{2A6D459E-AEAB-46D4-94ED-1FC4D91B902F}" srcOrd="1" destOrd="0" parTransId="{34DE405C-C186-4498-85D3-D905FE32D2BC}" sibTransId="{2E763AF7-DB5F-4773-B1CE-F4517A60DD13}"/>
    <dgm:cxn modelId="{09448BB7-4F01-43C3-A181-77991BC7F878}" srcId="{E109DDF5-2D86-43C6-A82A-3A14FE4166A8}" destId="{78A06955-846B-4A46-B3B0-8B079F6B6BA2}" srcOrd="0" destOrd="0" parTransId="{8393C511-8519-497F-9938-86B41EC3F08F}" sibTransId="{42B175B5-8CF8-42C8-BFF2-D56C5491865B}"/>
    <dgm:cxn modelId="{69D9797F-1C20-43E5-ABFC-380EA0C4F6CD}" type="presOf" srcId="{E109DDF5-2D86-43C6-A82A-3A14FE4166A8}" destId="{8F50DD8D-83C8-415A-8FA8-41A06812C013}" srcOrd="0" destOrd="0" presId="urn:microsoft.com/office/officeart/2005/8/layout/vList3"/>
    <dgm:cxn modelId="{F475D24D-10EA-4658-931D-18430A000DEB}" type="presParOf" srcId="{8F50DD8D-83C8-415A-8FA8-41A06812C013}" destId="{EEC42B7E-C009-461E-AAAD-BBD522476E74}" srcOrd="0" destOrd="0" presId="urn:microsoft.com/office/officeart/2005/8/layout/vList3"/>
    <dgm:cxn modelId="{06116E3A-A14D-4B20-A969-5B2983A5D8F4}" type="presParOf" srcId="{EEC42B7E-C009-461E-AAAD-BBD522476E74}" destId="{71193059-3D0C-41E7-824F-FA79BB75A7F4}" srcOrd="0" destOrd="0" presId="urn:microsoft.com/office/officeart/2005/8/layout/vList3"/>
    <dgm:cxn modelId="{2BBC2175-C9A3-48F5-8E83-42B449B5BFE3}" type="presParOf" srcId="{EEC42B7E-C009-461E-AAAD-BBD522476E74}" destId="{3EE169C8-7C67-46D5-BE3D-771E56F883E7}" srcOrd="1" destOrd="0" presId="urn:microsoft.com/office/officeart/2005/8/layout/vList3"/>
    <dgm:cxn modelId="{EBE12637-1DB3-4188-AC3B-7F77C383CBDD}" type="presParOf" srcId="{8F50DD8D-83C8-415A-8FA8-41A06812C013}" destId="{D949686C-ECC4-458A-BF7C-2002B44E394F}" srcOrd="1" destOrd="0" presId="urn:microsoft.com/office/officeart/2005/8/layout/vList3"/>
    <dgm:cxn modelId="{C9D6FBB5-6483-4193-ACB0-495C2E524DAA}" type="presParOf" srcId="{8F50DD8D-83C8-415A-8FA8-41A06812C013}" destId="{4F2644BA-45DD-464C-9FE8-DEFA40B64944}" srcOrd="2" destOrd="0" presId="urn:microsoft.com/office/officeart/2005/8/layout/vList3"/>
    <dgm:cxn modelId="{B2800329-A88C-4069-AA30-5BD32F25D33C}" type="presParOf" srcId="{4F2644BA-45DD-464C-9FE8-DEFA40B64944}" destId="{73B4A899-DC6B-4F26-945C-447621DCC586}" srcOrd="0" destOrd="0" presId="urn:microsoft.com/office/officeart/2005/8/layout/vList3"/>
    <dgm:cxn modelId="{48B9B727-68A6-4C65-AAB1-25CE5700DB6A}" type="presParOf" srcId="{4F2644BA-45DD-464C-9FE8-DEFA40B64944}" destId="{0F9C8257-2A94-40C7-AE7B-FBAD342A54EC}" srcOrd="1" destOrd="0" presId="urn:microsoft.com/office/officeart/2005/8/layout/vList3"/>
    <dgm:cxn modelId="{25FCE881-E12B-4038-9847-03A11C09F334}" type="presParOf" srcId="{8F50DD8D-83C8-415A-8FA8-41A06812C013}" destId="{B79F46C9-D67A-40BF-BD3F-62A773AA3FC4}" srcOrd="3" destOrd="0" presId="urn:microsoft.com/office/officeart/2005/8/layout/vList3"/>
    <dgm:cxn modelId="{F34FC9CF-147B-4DA6-90DE-57FAB6F74F24}" type="presParOf" srcId="{8F50DD8D-83C8-415A-8FA8-41A06812C013}" destId="{D9B16CD2-914A-4A46-81E5-0E0011667AB9}" srcOrd="4" destOrd="0" presId="urn:microsoft.com/office/officeart/2005/8/layout/vList3"/>
    <dgm:cxn modelId="{8D284987-BDB1-4091-A7A6-F4B1ABC03493}" type="presParOf" srcId="{D9B16CD2-914A-4A46-81E5-0E0011667AB9}" destId="{16BAD2BE-E016-4AAE-A8F5-852969A5EC9B}" srcOrd="0" destOrd="0" presId="urn:microsoft.com/office/officeart/2005/8/layout/vList3"/>
    <dgm:cxn modelId="{F21EC5BC-0EF5-4ADB-A986-2FE6E29F9DE7}" type="presParOf" srcId="{D9B16CD2-914A-4A46-81E5-0E0011667AB9}" destId="{5767D368-ED0E-4896-A0D8-5594F7033630}" srcOrd="1" destOrd="0" presId="urn:microsoft.com/office/officeart/2005/8/layout/vList3"/>
    <dgm:cxn modelId="{FAB3E666-E9D9-4ECB-B8E3-E63DA5C86CDC}" type="presParOf" srcId="{8F50DD8D-83C8-415A-8FA8-41A06812C013}" destId="{6C73DA77-456E-4A26-831C-60367729669C}" srcOrd="5" destOrd="0" presId="urn:microsoft.com/office/officeart/2005/8/layout/vList3"/>
    <dgm:cxn modelId="{E91A205E-6C59-4723-BA78-58271E5EFA10}" type="presParOf" srcId="{8F50DD8D-83C8-415A-8FA8-41A06812C013}" destId="{C5B7EECE-BB3D-4AA5-AB66-19B5B2D4A158}" srcOrd="6" destOrd="0" presId="urn:microsoft.com/office/officeart/2005/8/layout/vList3"/>
    <dgm:cxn modelId="{BE061DC0-EB80-4C80-BC51-1D2EC71E7D15}" type="presParOf" srcId="{C5B7EECE-BB3D-4AA5-AB66-19B5B2D4A158}" destId="{BEA4EDCD-2D82-44F7-8F29-9EE2EF4F6A81}" srcOrd="0" destOrd="0" presId="urn:microsoft.com/office/officeart/2005/8/layout/vList3"/>
    <dgm:cxn modelId="{4166097B-F655-45DD-B384-5EBDA49A1A77}" type="presParOf" srcId="{C5B7EECE-BB3D-4AA5-AB66-19B5B2D4A158}" destId="{AEEC269F-FE73-46E0-A94E-6B9C8E486C8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78FB7A-0FA8-48D6-889A-269E9C504707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777F37-0085-45CE-AC97-F3131E3F6BFD}">
      <dgm:prSet phldrT="[Текст]"/>
      <dgm:spPr>
        <a:ln>
          <a:prstDash val="sysDash"/>
        </a:ln>
      </dgm:spPr>
      <dgm:t>
        <a:bodyPr/>
        <a:lstStyle/>
        <a:p>
          <a:pPr algn="ctr"/>
          <a:r>
            <a:rPr lang="ru-RU" dirty="0" smtClean="0"/>
            <a:t>Социальная ориентация бюджета</a:t>
          </a:r>
          <a:endParaRPr lang="ru-RU" dirty="0"/>
        </a:p>
      </dgm:t>
    </dgm:pt>
    <dgm:pt modelId="{FEACCF12-D681-4F26-9A33-7AFA21E527C6}" type="parTrans" cxnId="{91E88C1B-FFB3-43AC-BA73-65D7CDC8D614}">
      <dgm:prSet/>
      <dgm:spPr/>
      <dgm:t>
        <a:bodyPr/>
        <a:lstStyle/>
        <a:p>
          <a:endParaRPr lang="ru-RU"/>
        </a:p>
      </dgm:t>
    </dgm:pt>
    <dgm:pt modelId="{C2CC36C3-A061-4B61-95F2-10E3C76AE258}" type="sibTrans" cxnId="{91E88C1B-FFB3-43AC-BA73-65D7CDC8D614}">
      <dgm:prSet/>
      <dgm:spPr/>
      <dgm:t>
        <a:bodyPr/>
        <a:lstStyle/>
        <a:p>
          <a:endParaRPr lang="ru-RU"/>
        </a:p>
      </dgm:t>
    </dgm:pt>
    <dgm:pt modelId="{1B7155EB-647D-4126-B444-B5D2E1EC3786}">
      <dgm:prSet phldrT="[Текст]"/>
      <dgm:spPr/>
      <dgm:t>
        <a:bodyPr/>
        <a:lstStyle/>
        <a:p>
          <a:pPr algn="ctr"/>
          <a:r>
            <a:rPr lang="ru-RU" dirty="0" smtClean="0"/>
            <a:t>Программно-целевой метод планирования</a:t>
          </a:r>
          <a:endParaRPr lang="ru-RU" dirty="0"/>
        </a:p>
      </dgm:t>
    </dgm:pt>
    <dgm:pt modelId="{64461860-86E4-4F89-878F-5EC1A07526B7}" type="parTrans" cxnId="{5794D37A-37B9-41A4-8F78-46D5D3136EC1}">
      <dgm:prSet/>
      <dgm:spPr/>
      <dgm:t>
        <a:bodyPr/>
        <a:lstStyle/>
        <a:p>
          <a:endParaRPr lang="ru-RU"/>
        </a:p>
      </dgm:t>
    </dgm:pt>
    <dgm:pt modelId="{881F3D8F-9F89-4E43-B59B-5E25911466A5}" type="sibTrans" cxnId="{5794D37A-37B9-41A4-8F78-46D5D3136EC1}">
      <dgm:prSet/>
      <dgm:spPr/>
      <dgm:t>
        <a:bodyPr/>
        <a:lstStyle/>
        <a:p>
          <a:endParaRPr lang="ru-RU"/>
        </a:p>
      </dgm:t>
    </dgm:pt>
    <dgm:pt modelId="{2D98E661-A738-4DD2-B308-E85CCD06BBF7}">
      <dgm:prSet phldrT="[Текст]"/>
      <dgm:spPr/>
      <dgm:t>
        <a:bodyPr/>
        <a:lstStyle/>
        <a:p>
          <a:pPr algn="ctr"/>
          <a:r>
            <a:rPr lang="ru-RU" dirty="0" smtClean="0"/>
            <a:t>Приоритет исполнения действующих расходных обязательств</a:t>
          </a:r>
          <a:endParaRPr lang="ru-RU" dirty="0"/>
        </a:p>
      </dgm:t>
    </dgm:pt>
    <dgm:pt modelId="{18075C20-3533-4740-BF30-E78B4A3F3A13}" type="parTrans" cxnId="{09218CFA-1A8D-4CEA-9625-641238CFBD18}">
      <dgm:prSet/>
      <dgm:spPr/>
      <dgm:t>
        <a:bodyPr/>
        <a:lstStyle/>
        <a:p>
          <a:endParaRPr lang="ru-RU"/>
        </a:p>
      </dgm:t>
    </dgm:pt>
    <dgm:pt modelId="{96CD0F53-D08D-46BF-A022-60AFBA872F0C}" type="sibTrans" cxnId="{09218CFA-1A8D-4CEA-9625-641238CFBD18}">
      <dgm:prSet/>
      <dgm:spPr/>
      <dgm:t>
        <a:bodyPr/>
        <a:lstStyle/>
        <a:p>
          <a:endParaRPr lang="ru-RU"/>
        </a:p>
      </dgm:t>
    </dgm:pt>
    <dgm:pt modelId="{9D283A28-4568-43DC-A311-C7015C130588}">
      <dgm:prSet/>
      <dgm:spPr/>
      <dgm:t>
        <a:bodyPr/>
        <a:lstStyle/>
        <a:p>
          <a:pPr algn="ctr"/>
          <a:r>
            <a:rPr lang="ru-RU" dirty="0" smtClean="0"/>
            <a:t>Обеспечение сбалансированности и устойчивости районного бюджета</a:t>
          </a:r>
          <a:endParaRPr lang="ru-RU" dirty="0"/>
        </a:p>
      </dgm:t>
    </dgm:pt>
    <dgm:pt modelId="{B95D0568-D6B3-48E4-AEF9-127E6E60499E}" type="parTrans" cxnId="{19D68D6B-8577-45EA-BDF1-963FDBD2E748}">
      <dgm:prSet/>
      <dgm:spPr/>
      <dgm:t>
        <a:bodyPr/>
        <a:lstStyle/>
        <a:p>
          <a:endParaRPr lang="ru-RU"/>
        </a:p>
      </dgm:t>
    </dgm:pt>
    <dgm:pt modelId="{753400EF-DD2C-4FE8-B4DA-4EBAC1374343}" type="sibTrans" cxnId="{19D68D6B-8577-45EA-BDF1-963FDBD2E748}">
      <dgm:prSet/>
      <dgm:spPr/>
      <dgm:t>
        <a:bodyPr/>
        <a:lstStyle/>
        <a:p>
          <a:endParaRPr lang="ru-RU"/>
        </a:p>
      </dgm:t>
    </dgm:pt>
    <dgm:pt modelId="{9DC8BBDD-7A59-46D8-8BBD-846C9D77D184}" type="pres">
      <dgm:prSet presAssocID="{7E78FB7A-0FA8-48D6-889A-269E9C50470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59941D-081B-49C9-939C-D7A96F688682}" type="pres">
      <dgm:prSet presAssocID="{DB777F37-0085-45CE-AC97-F3131E3F6BFD}" presName="parentLin" presStyleCnt="0"/>
      <dgm:spPr/>
    </dgm:pt>
    <dgm:pt modelId="{4CC621F5-8E92-4FAE-B94C-A09F4291D5A5}" type="pres">
      <dgm:prSet presAssocID="{DB777F37-0085-45CE-AC97-F3131E3F6BF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05C598F-CEF4-4D5B-B1B9-C04E91F4F4D9}" type="pres">
      <dgm:prSet presAssocID="{DB777F37-0085-45CE-AC97-F3131E3F6BFD}" presName="parentText" presStyleLbl="node1" presStyleIdx="0" presStyleCnt="4" custScaleX="1098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5333A0-BAAC-4087-A9A5-DBB844FDA87A}" type="pres">
      <dgm:prSet presAssocID="{DB777F37-0085-45CE-AC97-F3131E3F6BFD}" presName="negativeSpace" presStyleCnt="0"/>
      <dgm:spPr/>
    </dgm:pt>
    <dgm:pt modelId="{8E4A819B-5FD9-4F78-B959-1CB028C3D037}" type="pres">
      <dgm:prSet presAssocID="{DB777F37-0085-45CE-AC97-F3131E3F6BFD}" presName="childText" presStyleLbl="conFgAcc1" presStyleIdx="0" presStyleCnt="4">
        <dgm:presLayoutVars>
          <dgm:bulletEnabled val="1"/>
        </dgm:presLayoutVars>
      </dgm:prSet>
      <dgm:spPr>
        <a:ln>
          <a:prstDash val="dash"/>
        </a:ln>
      </dgm:spPr>
      <dgm:t>
        <a:bodyPr/>
        <a:lstStyle/>
        <a:p>
          <a:endParaRPr lang="ru-RU"/>
        </a:p>
      </dgm:t>
    </dgm:pt>
    <dgm:pt modelId="{E149C8F4-E2E0-4AA2-BC73-D13016EE62E0}" type="pres">
      <dgm:prSet presAssocID="{C2CC36C3-A061-4B61-95F2-10E3C76AE258}" presName="spaceBetweenRectangles" presStyleCnt="0"/>
      <dgm:spPr/>
    </dgm:pt>
    <dgm:pt modelId="{0375CA1C-0591-400D-A650-4F8E793A8E45}" type="pres">
      <dgm:prSet presAssocID="{1B7155EB-647D-4126-B444-B5D2E1EC3786}" presName="parentLin" presStyleCnt="0"/>
      <dgm:spPr/>
    </dgm:pt>
    <dgm:pt modelId="{A3FDD663-2E0D-4E82-8876-A15C0BEDD2A9}" type="pres">
      <dgm:prSet presAssocID="{1B7155EB-647D-4126-B444-B5D2E1EC378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6D47833-4D79-41BE-806C-A6C5CAE29A49}" type="pres">
      <dgm:prSet presAssocID="{1B7155EB-647D-4126-B444-B5D2E1EC3786}" presName="parentText" presStyleLbl="node1" presStyleIdx="1" presStyleCnt="4" custScaleX="1098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201508-0DBB-4AFD-951C-779820571577}" type="pres">
      <dgm:prSet presAssocID="{1B7155EB-647D-4126-B444-B5D2E1EC3786}" presName="negativeSpace" presStyleCnt="0"/>
      <dgm:spPr/>
    </dgm:pt>
    <dgm:pt modelId="{5525481B-9DCB-4407-8FAE-211C85B7B81E}" type="pres">
      <dgm:prSet presAssocID="{1B7155EB-647D-4126-B444-B5D2E1EC3786}" presName="childText" presStyleLbl="conFgAcc1" presStyleIdx="1" presStyleCnt="4">
        <dgm:presLayoutVars>
          <dgm:bulletEnabled val="1"/>
        </dgm:presLayoutVars>
      </dgm:prSet>
      <dgm:spPr/>
    </dgm:pt>
    <dgm:pt modelId="{8E7858A4-2E4C-485D-BABB-24BB543F8DB7}" type="pres">
      <dgm:prSet presAssocID="{881F3D8F-9F89-4E43-B59B-5E25911466A5}" presName="spaceBetweenRectangles" presStyleCnt="0"/>
      <dgm:spPr/>
    </dgm:pt>
    <dgm:pt modelId="{5D306AB3-5AC7-47EE-9822-C37D1BC06193}" type="pres">
      <dgm:prSet presAssocID="{2D98E661-A738-4DD2-B308-E85CCD06BBF7}" presName="parentLin" presStyleCnt="0"/>
      <dgm:spPr/>
    </dgm:pt>
    <dgm:pt modelId="{1E5A7F10-7ECC-4402-9FF8-A012879A27F6}" type="pres">
      <dgm:prSet presAssocID="{2D98E661-A738-4DD2-B308-E85CCD06BBF7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406A10FB-1D58-4A46-9C90-ECF1CFC96117}" type="pres">
      <dgm:prSet presAssocID="{2D98E661-A738-4DD2-B308-E85CCD06BBF7}" presName="parentText" presStyleLbl="node1" presStyleIdx="2" presStyleCnt="4" custScaleX="1098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87E71E-3A98-456C-B524-1C44465BD9E5}" type="pres">
      <dgm:prSet presAssocID="{2D98E661-A738-4DD2-B308-E85CCD06BBF7}" presName="negativeSpace" presStyleCnt="0"/>
      <dgm:spPr/>
    </dgm:pt>
    <dgm:pt modelId="{0131B2CB-78FA-4C7F-B2C1-C0901E4CB36F}" type="pres">
      <dgm:prSet presAssocID="{2D98E661-A738-4DD2-B308-E85CCD06BBF7}" presName="childText" presStyleLbl="conFgAcc1" presStyleIdx="2" presStyleCnt="4">
        <dgm:presLayoutVars>
          <dgm:bulletEnabled val="1"/>
        </dgm:presLayoutVars>
      </dgm:prSet>
      <dgm:spPr>
        <a:ln>
          <a:prstDash val="lgDash"/>
        </a:ln>
      </dgm:spPr>
      <dgm:t>
        <a:bodyPr/>
        <a:lstStyle/>
        <a:p>
          <a:endParaRPr lang="ru-RU"/>
        </a:p>
      </dgm:t>
    </dgm:pt>
    <dgm:pt modelId="{DDD05E77-B34F-41A0-8629-FC5D40BC770C}" type="pres">
      <dgm:prSet presAssocID="{96CD0F53-D08D-46BF-A022-60AFBA872F0C}" presName="spaceBetweenRectangles" presStyleCnt="0"/>
      <dgm:spPr/>
    </dgm:pt>
    <dgm:pt modelId="{28024951-28D3-4685-A861-814550256B81}" type="pres">
      <dgm:prSet presAssocID="{9D283A28-4568-43DC-A311-C7015C130588}" presName="parentLin" presStyleCnt="0"/>
      <dgm:spPr/>
    </dgm:pt>
    <dgm:pt modelId="{ABF0C033-788B-446A-BB98-FF1072716A44}" type="pres">
      <dgm:prSet presAssocID="{9D283A28-4568-43DC-A311-C7015C130588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8ED01A80-A796-4569-8C91-723B4345FFD7}" type="pres">
      <dgm:prSet presAssocID="{9D283A28-4568-43DC-A311-C7015C130588}" presName="parentText" presStyleLbl="node1" presStyleIdx="3" presStyleCnt="4" custScaleX="1085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E1DB0-ED68-4873-8F09-7F246FED74B3}" type="pres">
      <dgm:prSet presAssocID="{9D283A28-4568-43DC-A311-C7015C130588}" presName="negativeSpace" presStyleCnt="0"/>
      <dgm:spPr/>
    </dgm:pt>
    <dgm:pt modelId="{2882AC6A-E9C4-4B8A-9B6D-D9F7E89EFD5A}" type="pres">
      <dgm:prSet presAssocID="{9D283A28-4568-43DC-A311-C7015C13058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9D68D6B-8577-45EA-BDF1-963FDBD2E748}" srcId="{7E78FB7A-0FA8-48D6-889A-269E9C504707}" destId="{9D283A28-4568-43DC-A311-C7015C130588}" srcOrd="3" destOrd="0" parTransId="{B95D0568-D6B3-48E4-AEF9-127E6E60499E}" sibTransId="{753400EF-DD2C-4FE8-B4DA-4EBAC1374343}"/>
    <dgm:cxn modelId="{CF029161-E0E5-4FC8-AFBE-5AB39B3020A5}" type="presOf" srcId="{1B7155EB-647D-4126-B444-B5D2E1EC3786}" destId="{86D47833-4D79-41BE-806C-A6C5CAE29A49}" srcOrd="1" destOrd="0" presId="urn:microsoft.com/office/officeart/2005/8/layout/list1"/>
    <dgm:cxn modelId="{049D6EF1-0B3D-4296-8E63-F231E6727BFD}" type="presOf" srcId="{7E78FB7A-0FA8-48D6-889A-269E9C504707}" destId="{9DC8BBDD-7A59-46D8-8BBD-846C9D77D184}" srcOrd="0" destOrd="0" presId="urn:microsoft.com/office/officeart/2005/8/layout/list1"/>
    <dgm:cxn modelId="{7CA4D381-DADC-4A9F-B0B7-1C0B6D632F45}" type="presOf" srcId="{9D283A28-4568-43DC-A311-C7015C130588}" destId="{8ED01A80-A796-4569-8C91-723B4345FFD7}" srcOrd="1" destOrd="0" presId="urn:microsoft.com/office/officeart/2005/8/layout/list1"/>
    <dgm:cxn modelId="{D9EAC1AB-5683-4EA2-9BBD-A5A3AD249BBF}" type="presOf" srcId="{DB777F37-0085-45CE-AC97-F3131E3F6BFD}" destId="{4CC621F5-8E92-4FAE-B94C-A09F4291D5A5}" srcOrd="0" destOrd="0" presId="urn:microsoft.com/office/officeart/2005/8/layout/list1"/>
    <dgm:cxn modelId="{6E7A9314-656C-4906-8793-8C29B1987A91}" type="presOf" srcId="{9D283A28-4568-43DC-A311-C7015C130588}" destId="{ABF0C033-788B-446A-BB98-FF1072716A44}" srcOrd="0" destOrd="0" presId="urn:microsoft.com/office/officeart/2005/8/layout/list1"/>
    <dgm:cxn modelId="{4844FEBE-6768-4A25-A1EA-2F3A2F1E7646}" type="presOf" srcId="{2D98E661-A738-4DD2-B308-E85CCD06BBF7}" destId="{406A10FB-1D58-4A46-9C90-ECF1CFC96117}" srcOrd="1" destOrd="0" presId="urn:microsoft.com/office/officeart/2005/8/layout/list1"/>
    <dgm:cxn modelId="{5794D37A-37B9-41A4-8F78-46D5D3136EC1}" srcId="{7E78FB7A-0FA8-48D6-889A-269E9C504707}" destId="{1B7155EB-647D-4126-B444-B5D2E1EC3786}" srcOrd="1" destOrd="0" parTransId="{64461860-86E4-4F89-878F-5EC1A07526B7}" sibTransId="{881F3D8F-9F89-4E43-B59B-5E25911466A5}"/>
    <dgm:cxn modelId="{09218CFA-1A8D-4CEA-9625-641238CFBD18}" srcId="{7E78FB7A-0FA8-48D6-889A-269E9C504707}" destId="{2D98E661-A738-4DD2-B308-E85CCD06BBF7}" srcOrd="2" destOrd="0" parTransId="{18075C20-3533-4740-BF30-E78B4A3F3A13}" sibTransId="{96CD0F53-D08D-46BF-A022-60AFBA872F0C}"/>
    <dgm:cxn modelId="{91E88C1B-FFB3-43AC-BA73-65D7CDC8D614}" srcId="{7E78FB7A-0FA8-48D6-889A-269E9C504707}" destId="{DB777F37-0085-45CE-AC97-F3131E3F6BFD}" srcOrd="0" destOrd="0" parTransId="{FEACCF12-D681-4F26-9A33-7AFA21E527C6}" sibTransId="{C2CC36C3-A061-4B61-95F2-10E3C76AE258}"/>
    <dgm:cxn modelId="{822B11F6-4126-4543-AA1E-3275E506C6E0}" type="presOf" srcId="{1B7155EB-647D-4126-B444-B5D2E1EC3786}" destId="{A3FDD663-2E0D-4E82-8876-A15C0BEDD2A9}" srcOrd="0" destOrd="0" presId="urn:microsoft.com/office/officeart/2005/8/layout/list1"/>
    <dgm:cxn modelId="{43951A4B-1032-496E-A6ED-01C858D66A5A}" type="presOf" srcId="{2D98E661-A738-4DD2-B308-E85CCD06BBF7}" destId="{1E5A7F10-7ECC-4402-9FF8-A012879A27F6}" srcOrd="0" destOrd="0" presId="urn:microsoft.com/office/officeart/2005/8/layout/list1"/>
    <dgm:cxn modelId="{132206F2-5F9B-4851-B9CE-3CE7A905B10C}" type="presOf" srcId="{DB777F37-0085-45CE-AC97-F3131E3F6BFD}" destId="{B05C598F-CEF4-4D5B-B1B9-C04E91F4F4D9}" srcOrd="1" destOrd="0" presId="urn:microsoft.com/office/officeart/2005/8/layout/list1"/>
    <dgm:cxn modelId="{E3CEDDA1-DF64-4940-8AF3-63DD9CE8305F}" type="presParOf" srcId="{9DC8BBDD-7A59-46D8-8BBD-846C9D77D184}" destId="{3359941D-081B-49C9-939C-D7A96F688682}" srcOrd="0" destOrd="0" presId="urn:microsoft.com/office/officeart/2005/8/layout/list1"/>
    <dgm:cxn modelId="{41CA13F8-8EE7-4A17-8114-4118D36C6776}" type="presParOf" srcId="{3359941D-081B-49C9-939C-D7A96F688682}" destId="{4CC621F5-8E92-4FAE-B94C-A09F4291D5A5}" srcOrd="0" destOrd="0" presId="urn:microsoft.com/office/officeart/2005/8/layout/list1"/>
    <dgm:cxn modelId="{965236DA-A0CC-4FB3-8FF3-651B000924D1}" type="presParOf" srcId="{3359941D-081B-49C9-939C-D7A96F688682}" destId="{B05C598F-CEF4-4D5B-B1B9-C04E91F4F4D9}" srcOrd="1" destOrd="0" presId="urn:microsoft.com/office/officeart/2005/8/layout/list1"/>
    <dgm:cxn modelId="{67A4BB7D-01E4-41CD-8B27-39B9D54DB138}" type="presParOf" srcId="{9DC8BBDD-7A59-46D8-8BBD-846C9D77D184}" destId="{615333A0-BAAC-4087-A9A5-DBB844FDA87A}" srcOrd="1" destOrd="0" presId="urn:microsoft.com/office/officeart/2005/8/layout/list1"/>
    <dgm:cxn modelId="{34C20D00-DB56-4779-8F7A-D28821033C04}" type="presParOf" srcId="{9DC8BBDD-7A59-46D8-8BBD-846C9D77D184}" destId="{8E4A819B-5FD9-4F78-B959-1CB028C3D037}" srcOrd="2" destOrd="0" presId="urn:microsoft.com/office/officeart/2005/8/layout/list1"/>
    <dgm:cxn modelId="{4F2899A8-60B3-4E20-BB54-F323D192ECD4}" type="presParOf" srcId="{9DC8BBDD-7A59-46D8-8BBD-846C9D77D184}" destId="{E149C8F4-E2E0-4AA2-BC73-D13016EE62E0}" srcOrd="3" destOrd="0" presId="urn:microsoft.com/office/officeart/2005/8/layout/list1"/>
    <dgm:cxn modelId="{2BA403F1-30F2-4F66-87C2-C976AFA69CE8}" type="presParOf" srcId="{9DC8BBDD-7A59-46D8-8BBD-846C9D77D184}" destId="{0375CA1C-0591-400D-A650-4F8E793A8E45}" srcOrd="4" destOrd="0" presId="urn:microsoft.com/office/officeart/2005/8/layout/list1"/>
    <dgm:cxn modelId="{BFF2FD06-EBCA-4F95-8FA0-99D366FBE59D}" type="presParOf" srcId="{0375CA1C-0591-400D-A650-4F8E793A8E45}" destId="{A3FDD663-2E0D-4E82-8876-A15C0BEDD2A9}" srcOrd="0" destOrd="0" presId="urn:microsoft.com/office/officeart/2005/8/layout/list1"/>
    <dgm:cxn modelId="{21CC0DEF-5CC3-456A-8D22-AC3D0D7EB797}" type="presParOf" srcId="{0375CA1C-0591-400D-A650-4F8E793A8E45}" destId="{86D47833-4D79-41BE-806C-A6C5CAE29A49}" srcOrd="1" destOrd="0" presId="urn:microsoft.com/office/officeart/2005/8/layout/list1"/>
    <dgm:cxn modelId="{6B0461C4-4032-4E5A-AD2C-3D7D14D6C40C}" type="presParOf" srcId="{9DC8BBDD-7A59-46D8-8BBD-846C9D77D184}" destId="{45201508-0DBB-4AFD-951C-779820571577}" srcOrd="5" destOrd="0" presId="urn:microsoft.com/office/officeart/2005/8/layout/list1"/>
    <dgm:cxn modelId="{ACF99212-C165-4F8E-8CB4-A5DFBDB8BEAB}" type="presParOf" srcId="{9DC8BBDD-7A59-46D8-8BBD-846C9D77D184}" destId="{5525481B-9DCB-4407-8FAE-211C85B7B81E}" srcOrd="6" destOrd="0" presId="urn:microsoft.com/office/officeart/2005/8/layout/list1"/>
    <dgm:cxn modelId="{2422C056-ABBD-4E52-93D1-7AA2EDC70E9F}" type="presParOf" srcId="{9DC8BBDD-7A59-46D8-8BBD-846C9D77D184}" destId="{8E7858A4-2E4C-485D-BABB-24BB543F8DB7}" srcOrd="7" destOrd="0" presId="urn:microsoft.com/office/officeart/2005/8/layout/list1"/>
    <dgm:cxn modelId="{3194154F-24FB-4B0E-AAC8-6AE40932E111}" type="presParOf" srcId="{9DC8BBDD-7A59-46D8-8BBD-846C9D77D184}" destId="{5D306AB3-5AC7-47EE-9822-C37D1BC06193}" srcOrd="8" destOrd="0" presId="urn:microsoft.com/office/officeart/2005/8/layout/list1"/>
    <dgm:cxn modelId="{06D0BDE1-E2D5-42E8-BD9E-A84668B33672}" type="presParOf" srcId="{5D306AB3-5AC7-47EE-9822-C37D1BC06193}" destId="{1E5A7F10-7ECC-4402-9FF8-A012879A27F6}" srcOrd="0" destOrd="0" presId="urn:microsoft.com/office/officeart/2005/8/layout/list1"/>
    <dgm:cxn modelId="{F66102AF-DD74-4EBB-9777-C13838B52753}" type="presParOf" srcId="{5D306AB3-5AC7-47EE-9822-C37D1BC06193}" destId="{406A10FB-1D58-4A46-9C90-ECF1CFC96117}" srcOrd="1" destOrd="0" presId="urn:microsoft.com/office/officeart/2005/8/layout/list1"/>
    <dgm:cxn modelId="{BC872460-4AE1-4923-AA9B-C317CB834795}" type="presParOf" srcId="{9DC8BBDD-7A59-46D8-8BBD-846C9D77D184}" destId="{C887E71E-3A98-456C-B524-1C44465BD9E5}" srcOrd="9" destOrd="0" presId="urn:microsoft.com/office/officeart/2005/8/layout/list1"/>
    <dgm:cxn modelId="{154B2B9F-A574-45F0-9BB2-25EEA5848DB3}" type="presParOf" srcId="{9DC8BBDD-7A59-46D8-8BBD-846C9D77D184}" destId="{0131B2CB-78FA-4C7F-B2C1-C0901E4CB36F}" srcOrd="10" destOrd="0" presId="urn:microsoft.com/office/officeart/2005/8/layout/list1"/>
    <dgm:cxn modelId="{DC328423-18C7-4FAE-AAB2-0FEC343FBE4D}" type="presParOf" srcId="{9DC8BBDD-7A59-46D8-8BBD-846C9D77D184}" destId="{DDD05E77-B34F-41A0-8629-FC5D40BC770C}" srcOrd="11" destOrd="0" presId="urn:microsoft.com/office/officeart/2005/8/layout/list1"/>
    <dgm:cxn modelId="{FFE79FB1-758A-4784-9FFE-8F80AEE1AFD9}" type="presParOf" srcId="{9DC8BBDD-7A59-46D8-8BBD-846C9D77D184}" destId="{28024951-28D3-4685-A861-814550256B81}" srcOrd="12" destOrd="0" presId="urn:microsoft.com/office/officeart/2005/8/layout/list1"/>
    <dgm:cxn modelId="{BFE87659-516C-4FB8-AF17-B831445025AB}" type="presParOf" srcId="{28024951-28D3-4685-A861-814550256B81}" destId="{ABF0C033-788B-446A-BB98-FF1072716A44}" srcOrd="0" destOrd="0" presId="urn:microsoft.com/office/officeart/2005/8/layout/list1"/>
    <dgm:cxn modelId="{31209FB2-8556-4BC6-9597-D0249C624B80}" type="presParOf" srcId="{28024951-28D3-4685-A861-814550256B81}" destId="{8ED01A80-A796-4569-8C91-723B4345FFD7}" srcOrd="1" destOrd="0" presId="urn:microsoft.com/office/officeart/2005/8/layout/list1"/>
    <dgm:cxn modelId="{62D7EB6B-FCF4-4BF6-997F-B7518D1F0DB4}" type="presParOf" srcId="{9DC8BBDD-7A59-46D8-8BBD-846C9D77D184}" destId="{8E1E1DB0-ED68-4873-8F09-7F246FED74B3}" srcOrd="13" destOrd="0" presId="urn:microsoft.com/office/officeart/2005/8/layout/list1"/>
    <dgm:cxn modelId="{90044F6E-1995-42BF-A853-3CA27A86B4A2}" type="presParOf" srcId="{9DC8BBDD-7A59-46D8-8BBD-846C9D77D184}" destId="{2882AC6A-E9C4-4B8A-9B6D-D9F7E89EFD5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169C8-7C67-46D5-BE3D-771E56F883E7}">
      <dsp:nvSpPr>
        <dsp:cNvPr id="0" name=""/>
        <dsp:cNvSpPr/>
      </dsp:nvSpPr>
      <dsp:spPr>
        <a:xfrm rot="10800000">
          <a:off x="1546214" y="2789"/>
          <a:ext cx="5315884" cy="82900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5569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проект закона Краснодарского края «О краевом бюджете на 2023 и на плановый период 2024 и 2025 годов» </a:t>
          </a:r>
          <a:endParaRPr lang="ru-RU" sz="1400" kern="1200" dirty="0"/>
        </a:p>
      </dsp:txBody>
      <dsp:txXfrm rot="10800000">
        <a:off x="1753465" y="2789"/>
        <a:ext cx="5108633" cy="829006"/>
      </dsp:txXfrm>
    </dsp:sp>
    <dsp:sp modelId="{71193059-3D0C-41E7-824F-FA79BB75A7F4}">
      <dsp:nvSpPr>
        <dsp:cNvPr id="0" name=""/>
        <dsp:cNvSpPr/>
      </dsp:nvSpPr>
      <dsp:spPr>
        <a:xfrm>
          <a:off x="645938" y="0"/>
          <a:ext cx="829006" cy="82900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F9C8257-2A94-40C7-AE7B-FBAD342A54EC}">
      <dsp:nvSpPr>
        <dsp:cNvPr id="0" name=""/>
        <dsp:cNvSpPr/>
      </dsp:nvSpPr>
      <dsp:spPr>
        <a:xfrm rot="10800000">
          <a:off x="1546214" y="1079261"/>
          <a:ext cx="5315884" cy="82900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5569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основные направления бюджетной и налоговой политики муниципального образования Ейский район на 2023 год и на плановый период 2024 и 2025 годов</a:t>
          </a:r>
          <a:endParaRPr lang="ru-RU" sz="1400" kern="1200" dirty="0"/>
        </a:p>
      </dsp:txBody>
      <dsp:txXfrm rot="10800000">
        <a:off x="1753465" y="1079261"/>
        <a:ext cx="5108633" cy="829006"/>
      </dsp:txXfrm>
    </dsp:sp>
    <dsp:sp modelId="{73B4A899-DC6B-4F26-945C-447621DCC586}">
      <dsp:nvSpPr>
        <dsp:cNvPr id="0" name=""/>
        <dsp:cNvSpPr/>
      </dsp:nvSpPr>
      <dsp:spPr>
        <a:xfrm>
          <a:off x="626879" y="1050685"/>
          <a:ext cx="829006" cy="82900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767D368-ED0E-4896-A0D8-5594F7033630}">
      <dsp:nvSpPr>
        <dsp:cNvPr id="0" name=""/>
        <dsp:cNvSpPr/>
      </dsp:nvSpPr>
      <dsp:spPr>
        <a:xfrm rot="10800000">
          <a:off x="1546214" y="2155732"/>
          <a:ext cx="5315884" cy="82900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5569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основные показатели уточненного прогноза социально-экономического развития муниципального образования Ейский район на 2023 год и на период до 2025 года</a:t>
          </a:r>
          <a:endParaRPr lang="ru-RU" sz="1400" kern="1200" dirty="0"/>
        </a:p>
      </dsp:txBody>
      <dsp:txXfrm rot="10800000">
        <a:off x="1753465" y="2155732"/>
        <a:ext cx="5108633" cy="829006"/>
      </dsp:txXfrm>
    </dsp:sp>
    <dsp:sp modelId="{16BAD2BE-E016-4AAE-A8F5-852969A5EC9B}">
      <dsp:nvSpPr>
        <dsp:cNvPr id="0" name=""/>
        <dsp:cNvSpPr/>
      </dsp:nvSpPr>
      <dsp:spPr>
        <a:xfrm>
          <a:off x="617362" y="2089055"/>
          <a:ext cx="829006" cy="82900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EEC269F-FE73-46E0-A94E-6B9C8E486C8E}">
      <dsp:nvSpPr>
        <dsp:cNvPr id="0" name=""/>
        <dsp:cNvSpPr/>
      </dsp:nvSpPr>
      <dsp:spPr>
        <a:xfrm rot="10800000">
          <a:off x="1546214" y="3232203"/>
          <a:ext cx="5315884" cy="82900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5569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муниципальные программы Ейского района и иные правовые акты Российской Федерации, Краснодарского края, муниципального образования Ейский район </a:t>
          </a:r>
          <a:endParaRPr lang="ru-RU" sz="1400" kern="1200" dirty="0"/>
        </a:p>
      </dsp:txBody>
      <dsp:txXfrm rot="10800000">
        <a:off x="1753465" y="3232203"/>
        <a:ext cx="5108633" cy="829006"/>
      </dsp:txXfrm>
    </dsp:sp>
    <dsp:sp modelId="{BEA4EDCD-2D82-44F7-8F29-9EE2EF4F6A81}">
      <dsp:nvSpPr>
        <dsp:cNvPr id="0" name=""/>
        <dsp:cNvSpPr/>
      </dsp:nvSpPr>
      <dsp:spPr>
        <a:xfrm>
          <a:off x="626888" y="3156001"/>
          <a:ext cx="829006" cy="829006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A819B-5FD9-4F78-B959-1CB028C3D037}">
      <dsp:nvSpPr>
        <dsp:cNvPr id="0" name=""/>
        <dsp:cNvSpPr/>
      </dsp:nvSpPr>
      <dsp:spPr>
        <a:xfrm>
          <a:off x="0" y="328849"/>
          <a:ext cx="82676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  <a:prstDash val="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5C598F-CEF4-4D5B-B1B9-C04E91F4F4D9}">
      <dsp:nvSpPr>
        <dsp:cNvPr id="0" name=""/>
        <dsp:cNvSpPr/>
      </dsp:nvSpPr>
      <dsp:spPr>
        <a:xfrm>
          <a:off x="413384" y="18889"/>
          <a:ext cx="6358893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  <a:prstDash val="sys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750" tIns="0" rIns="21875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Социальная ориентация бюджета</a:t>
          </a:r>
          <a:endParaRPr lang="ru-RU" sz="2100" kern="1200" dirty="0"/>
        </a:p>
      </dsp:txBody>
      <dsp:txXfrm>
        <a:off x="443646" y="49151"/>
        <a:ext cx="6298369" cy="559396"/>
      </dsp:txXfrm>
    </dsp:sp>
    <dsp:sp modelId="{5525481B-9DCB-4407-8FAE-211C85B7B81E}">
      <dsp:nvSpPr>
        <dsp:cNvPr id="0" name=""/>
        <dsp:cNvSpPr/>
      </dsp:nvSpPr>
      <dsp:spPr>
        <a:xfrm>
          <a:off x="0" y="1281409"/>
          <a:ext cx="82676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D47833-4D79-41BE-806C-A6C5CAE29A49}">
      <dsp:nvSpPr>
        <dsp:cNvPr id="0" name=""/>
        <dsp:cNvSpPr/>
      </dsp:nvSpPr>
      <dsp:spPr>
        <a:xfrm>
          <a:off x="413384" y="971449"/>
          <a:ext cx="6358893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750" tIns="0" rIns="21875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Программно-целевой метод планирования</a:t>
          </a:r>
          <a:endParaRPr lang="ru-RU" sz="2100" kern="1200" dirty="0"/>
        </a:p>
      </dsp:txBody>
      <dsp:txXfrm>
        <a:off x="443646" y="1001711"/>
        <a:ext cx="6298369" cy="559396"/>
      </dsp:txXfrm>
    </dsp:sp>
    <dsp:sp modelId="{0131B2CB-78FA-4C7F-B2C1-C0901E4CB36F}">
      <dsp:nvSpPr>
        <dsp:cNvPr id="0" name=""/>
        <dsp:cNvSpPr/>
      </dsp:nvSpPr>
      <dsp:spPr>
        <a:xfrm>
          <a:off x="0" y="2233970"/>
          <a:ext cx="82676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  <a:prstDash val="lg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6A10FB-1D58-4A46-9C90-ECF1CFC96117}">
      <dsp:nvSpPr>
        <dsp:cNvPr id="0" name=""/>
        <dsp:cNvSpPr/>
      </dsp:nvSpPr>
      <dsp:spPr>
        <a:xfrm>
          <a:off x="413384" y="1924010"/>
          <a:ext cx="6358893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750" tIns="0" rIns="21875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Приоритет исполнения действующих расходных обязательств</a:t>
          </a:r>
          <a:endParaRPr lang="ru-RU" sz="2100" kern="1200" dirty="0"/>
        </a:p>
      </dsp:txBody>
      <dsp:txXfrm>
        <a:off x="443646" y="1954272"/>
        <a:ext cx="6298369" cy="559396"/>
      </dsp:txXfrm>
    </dsp:sp>
    <dsp:sp modelId="{2882AC6A-E9C4-4B8A-9B6D-D9F7E89EFD5A}">
      <dsp:nvSpPr>
        <dsp:cNvPr id="0" name=""/>
        <dsp:cNvSpPr/>
      </dsp:nvSpPr>
      <dsp:spPr>
        <a:xfrm>
          <a:off x="0" y="3186530"/>
          <a:ext cx="82676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D01A80-A796-4569-8C91-723B4345FFD7}">
      <dsp:nvSpPr>
        <dsp:cNvPr id="0" name=""/>
        <dsp:cNvSpPr/>
      </dsp:nvSpPr>
      <dsp:spPr>
        <a:xfrm>
          <a:off x="413384" y="2876570"/>
          <a:ext cx="6282731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750" tIns="0" rIns="21875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Обеспечение сбалансированности и устойчивости районного бюджета</a:t>
          </a:r>
          <a:endParaRPr lang="ru-RU" sz="2100" kern="1200" dirty="0"/>
        </a:p>
      </dsp:txBody>
      <dsp:txXfrm>
        <a:off x="443646" y="2906832"/>
        <a:ext cx="6222207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0.37718</cdr:x>
      <cdr:y>0.3699</cdr:y>
    </cdr:from>
    <cdr:to>
      <cdr:x>0.40736</cdr:x>
      <cdr:y>0.41015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98665" y="1902596"/>
          <a:ext cx="287943" cy="2070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 anchorCtr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12,4%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0.5125</cdr:x>
      <cdr:y>0.25131</cdr:y>
    </cdr:from>
    <cdr:to>
      <cdr:x>0.55339</cdr:x>
      <cdr:y>0.29206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889679" y="1292615"/>
          <a:ext cx="390127" cy="2095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17,7%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0.61632</cdr:x>
      <cdr:y>0.30629</cdr:y>
    </cdr:from>
    <cdr:to>
      <cdr:x>0.65796</cdr:x>
      <cdr:y>0.34679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880263" y="1575412"/>
          <a:ext cx="397282" cy="208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3,1%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0.63503</cdr:x>
      <cdr:y>0.36435</cdr:y>
    </cdr:from>
    <cdr:to>
      <cdr:x>0.67692</cdr:x>
      <cdr:y>0.4046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058709" y="1874021"/>
          <a:ext cx="399667" cy="2070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3,3%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0.6441</cdr:x>
      <cdr:y>0.41129</cdr:y>
    </cdr:from>
    <cdr:to>
      <cdr:x>0.68598</cdr:x>
      <cdr:y>0.45229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6145244" y="2115480"/>
          <a:ext cx="399572" cy="2108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2,1%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0.52572</cdr:x>
      <cdr:y>0.79617</cdr:y>
    </cdr:from>
    <cdr:to>
      <cdr:x>0.56627</cdr:x>
      <cdr:y>0.8498</cdr:y>
    </cdr:to>
    <cdr:sp macro="" textlink="">
      <cdr:nvSpPr>
        <cdr:cNvPr id="8" name="Text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15814" y="4095090"/>
          <a:ext cx="386882" cy="2758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1" hangingPunct="1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13,4%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0.41525</cdr:x>
      <cdr:y>0.26059</cdr:y>
    </cdr:from>
    <cdr:to>
      <cdr:x>0.46832</cdr:x>
      <cdr:y>0.30034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961894" y="1340335"/>
          <a:ext cx="506334" cy="2044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1,7%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0.64551</cdr:x>
      <cdr:y>0.64298</cdr:y>
    </cdr:from>
    <cdr:to>
      <cdr:x>0.68312</cdr:x>
      <cdr:y>0.68397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6158772" y="3307152"/>
          <a:ext cx="358833" cy="2108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3,3%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0.61633</cdr:x>
      <cdr:y>0.72328</cdr:y>
    </cdr:from>
    <cdr:to>
      <cdr:x>0.64551</cdr:x>
      <cdr:y>0.76328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5880369" y="3720199"/>
          <a:ext cx="278403" cy="205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8,4%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0.0416</cdr:x>
      <cdr:y>0.00394</cdr:y>
    </cdr:from>
    <cdr:to>
      <cdr:x>0.12531</cdr:x>
      <cdr:y>0.42945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96875" y="20241"/>
          <a:ext cx="798645" cy="2188654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7"/>
            <a:ext cx="4301385" cy="340834"/>
          </a:xfrm>
          <a:prstGeom prst="rect">
            <a:avLst/>
          </a:prstGeom>
        </p:spPr>
        <p:txBody>
          <a:bodyPr vert="horz" lIns="100928" tIns="50463" rIns="100928" bIns="50463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087" y="7"/>
            <a:ext cx="4302970" cy="340834"/>
          </a:xfrm>
          <a:prstGeom prst="rect">
            <a:avLst/>
          </a:prstGeom>
        </p:spPr>
        <p:txBody>
          <a:bodyPr vert="horz" lIns="100928" tIns="50463" rIns="100928" bIns="50463" rtlCol="0"/>
          <a:lstStyle>
            <a:lvl1pPr algn="r">
              <a:defRPr sz="1300"/>
            </a:lvl1pPr>
          </a:lstStyle>
          <a:p>
            <a:fld id="{B14BF506-F78A-4E1F-A9DE-6AC03BB48BAE}" type="datetimeFigureOut">
              <a:rPr lang="ru-RU" smtClean="0"/>
              <a:t>23.11.2022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5" y="6456842"/>
            <a:ext cx="4301385" cy="340834"/>
          </a:xfrm>
          <a:prstGeom prst="rect">
            <a:avLst/>
          </a:prstGeom>
        </p:spPr>
        <p:txBody>
          <a:bodyPr vert="horz" lIns="100928" tIns="50463" rIns="100928" bIns="50463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087" y="6456842"/>
            <a:ext cx="4302970" cy="340834"/>
          </a:xfrm>
          <a:prstGeom prst="rect">
            <a:avLst/>
          </a:prstGeom>
        </p:spPr>
        <p:txBody>
          <a:bodyPr vert="horz" lIns="100928" tIns="50463" rIns="100928" bIns="50463" rtlCol="0" anchor="b"/>
          <a:lstStyle>
            <a:lvl1pPr algn="r">
              <a:defRPr sz="1300"/>
            </a:lvl1pPr>
          </a:lstStyle>
          <a:p>
            <a:fld id="{3B91BF07-7441-4B8C-B3B5-D7726D37A11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722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4301752" cy="340647"/>
          </a:xfrm>
          <a:prstGeom prst="rect">
            <a:avLst/>
          </a:prstGeom>
        </p:spPr>
        <p:txBody>
          <a:bodyPr vert="horz" lIns="53805" tIns="26902" rIns="53805" bIns="26902" rtlCol="0"/>
          <a:lstStyle>
            <a:lvl1pPr algn="l">
              <a:defRPr sz="6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38" y="0"/>
            <a:ext cx="4301752" cy="340647"/>
          </a:xfrm>
          <a:prstGeom prst="rect">
            <a:avLst/>
          </a:prstGeom>
        </p:spPr>
        <p:txBody>
          <a:bodyPr vert="horz" lIns="53805" tIns="26902" rIns="53805" bIns="26902" rtlCol="0"/>
          <a:lstStyle>
            <a:lvl1pPr algn="r">
              <a:defRPr sz="600"/>
            </a:lvl1pPr>
          </a:lstStyle>
          <a:p>
            <a:fld id="{D63B7CCF-0311-44C0-B04E-3BEADBC90B6F}" type="datetimeFigureOut">
              <a:rPr lang="ru-RU" smtClean="0"/>
              <a:t>23.11.2022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7725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3805" tIns="26902" rIns="53805" bIns="2690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353" y="3270983"/>
            <a:ext cx="7941938" cy="2677468"/>
          </a:xfrm>
          <a:prstGeom prst="rect">
            <a:avLst/>
          </a:prstGeom>
        </p:spPr>
        <p:txBody>
          <a:bodyPr vert="horz" lIns="53805" tIns="26902" rIns="53805" bIns="2690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6457032"/>
            <a:ext cx="4301752" cy="340647"/>
          </a:xfrm>
          <a:prstGeom prst="rect">
            <a:avLst/>
          </a:prstGeom>
        </p:spPr>
        <p:txBody>
          <a:bodyPr vert="horz" lIns="53805" tIns="26902" rIns="53805" bIns="26902" rtlCol="0" anchor="b"/>
          <a:lstStyle>
            <a:lvl1pPr algn="l">
              <a:defRPr sz="6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38" y="6457032"/>
            <a:ext cx="4301752" cy="340647"/>
          </a:xfrm>
          <a:prstGeom prst="rect">
            <a:avLst/>
          </a:prstGeom>
        </p:spPr>
        <p:txBody>
          <a:bodyPr vert="horz" lIns="53805" tIns="26902" rIns="53805" bIns="26902" rtlCol="0" anchor="b"/>
          <a:lstStyle>
            <a:lvl1pPr algn="r">
              <a:defRPr sz="600"/>
            </a:lvl1pPr>
          </a:lstStyle>
          <a:p>
            <a:fld id="{848594CB-4B43-4AC5-AEFA-8E4D634FEB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92131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1pPr>
    <a:lvl2pPr marL="174630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2pPr>
    <a:lvl3pPr marL="349261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3pPr>
    <a:lvl4pPr marL="523892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4pPr>
    <a:lvl5pPr marL="698523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5pPr>
    <a:lvl6pPr marL="873154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047785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222415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397045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14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xmlns="" id="{32F8EDCF-3979-41F7-BD55-BB5BBB9BB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" y="0"/>
            <a:ext cx="9140300" cy="514350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xmlns="" id="{600ECAF2-0587-4773-A8C1-4D6880FB4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862367">
            <a:off x="3553546" y="-280267"/>
            <a:ext cx="9177446" cy="5704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602BA8-59C4-49CA-A80E-77E37E785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390" y="1503228"/>
            <a:ext cx="4287611" cy="1611986"/>
          </a:xfrm>
        </p:spPr>
        <p:txBody>
          <a:bodyPr anchor="t">
            <a:normAutofit/>
          </a:bodyPr>
          <a:lstStyle>
            <a:lvl1pPr algn="l">
              <a:defRPr sz="27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89EFB6-A77C-4C11-AF39-CFE41C9D5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390" y="4027886"/>
            <a:ext cx="4287611" cy="292895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000000"/>
                </a:solidFill>
                <a:latin typeface="+mn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xmlns="" id="{C3617151-57D0-4441-BF23-61528D228C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4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xmlns="" id="{0DE5B966-1769-4475-87AC-B648616EE042}"/>
              </a:ext>
            </a:extLst>
          </p:cNvPr>
          <p:cNvSpPr txBox="1">
            <a:spLocks/>
          </p:cNvSpPr>
          <p:nvPr/>
        </p:nvSpPr>
        <p:spPr>
          <a:xfrm>
            <a:off x="284389" y="4474369"/>
            <a:ext cx="4287611" cy="292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5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621A0428-65CA-4233-9588-FE9A4125CB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4389" y="4487467"/>
            <a:ext cx="4287613" cy="363141"/>
          </a:xfrm>
        </p:spPr>
        <p:txBody>
          <a:bodyPr anchor="ctr">
            <a:noAutofit/>
          </a:bodyPr>
          <a:lstStyle>
            <a:lvl1pPr marL="0" indent="0">
              <a:buNone/>
              <a:defRPr sz="1050">
                <a:solidFill>
                  <a:srgbClr val="000000"/>
                </a:solidFill>
              </a:defRPr>
            </a:lvl1pPr>
            <a:lvl2pPr marL="342892" indent="0">
              <a:buNone/>
              <a:defRPr sz="1050">
                <a:solidFill>
                  <a:srgbClr val="000000"/>
                </a:solidFill>
              </a:defRPr>
            </a:lvl2pPr>
            <a:lvl3pPr marL="685783" indent="0">
              <a:buNone/>
              <a:defRPr sz="1050">
                <a:solidFill>
                  <a:srgbClr val="000000"/>
                </a:solidFill>
              </a:defRPr>
            </a:lvl3pPr>
            <a:lvl4pPr marL="1028675" indent="0">
              <a:buNone/>
              <a:defRPr sz="1050">
                <a:solidFill>
                  <a:srgbClr val="000000"/>
                </a:solidFill>
              </a:defRPr>
            </a:lvl4pPr>
            <a:lvl5pPr marL="1371566" indent="0">
              <a:buNone/>
              <a:defRPr sz="105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4EF3EC6F-C1C3-4A34-A49E-2140E8798F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49613" y="564358"/>
            <a:ext cx="3810001" cy="381000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D4753EBE-3F79-4A3D-9A29-D209C405F5A6}"/>
              </a:ext>
            </a:extLst>
          </p:cNvPr>
          <p:cNvSpPr txBox="1">
            <a:spLocks/>
          </p:cNvSpPr>
          <p:nvPr/>
        </p:nvSpPr>
        <p:spPr>
          <a:xfrm>
            <a:off x="284388" y="4474368"/>
            <a:ext cx="4287611" cy="292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50" dirty="0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xmlns="" id="{D9D3ACFA-376B-0A87-02E3-E9C8640564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387" y="150457"/>
            <a:ext cx="1873787" cy="68865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D64A381B-AF8D-22D2-BBC1-B0F5AD0AE41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49613" y="564358"/>
            <a:ext cx="3810001" cy="381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76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FDF5ABC-2F51-4348-936E-5C87AD6348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42" t="28115" b="686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E2DB68-294E-4D41-A786-2963C019F15C}"/>
              </a:ext>
            </a:extLst>
          </p:cNvPr>
          <p:cNvSpPr/>
          <p:nvPr/>
        </p:nvSpPr>
        <p:spPr>
          <a:xfrm>
            <a:off x="0" y="1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7962" y="4750596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0532" y="3086102"/>
            <a:ext cx="8174831" cy="1664494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26345194-BD72-4106-8639-F2E07A52D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1281" y="150331"/>
            <a:ext cx="321807" cy="32460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CA01ADA-7A8D-4417-84F0-40158758DE12}"/>
              </a:ext>
            </a:extLst>
          </p:cNvPr>
          <p:cNvSpPr/>
          <p:nvPr/>
        </p:nvSpPr>
        <p:spPr>
          <a:xfrm>
            <a:off x="0" y="0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2"/>
            <a:ext cx="7900988" cy="62864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xmlns="" id="{FC12D4E8-A854-70E7-6943-48D66D2208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8390"/>
          <a:stretch/>
        </p:blipFill>
        <p:spPr>
          <a:xfrm>
            <a:off x="131542" y="107443"/>
            <a:ext cx="458435" cy="41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0925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124A276-14A0-4C44-B211-694B36A90DCC}"/>
              </a:ext>
            </a:extLst>
          </p:cNvPr>
          <p:cNvSpPr/>
          <p:nvPr/>
        </p:nvSpPr>
        <p:spPr>
          <a:xfrm>
            <a:off x="0" y="1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D56BED0-189E-4943-8DB6-0A9EF11C7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935237"/>
            <a:ext cx="3868340" cy="6179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="1">
                <a:solidFill>
                  <a:schemeClr val="tx2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E46D484-19A6-4B6B-BDF5-A6692731BB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42"/>
          <a:stretch/>
        </p:blipFill>
        <p:spPr>
          <a:xfrm>
            <a:off x="0" y="4332184"/>
            <a:ext cx="9144000" cy="81131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7B947A0-6C39-4DAC-9F4E-F570EAD45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728789"/>
            <a:ext cx="3868340" cy="2913460"/>
          </a:xfrm>
        </p:spPr>
        <p:txBody>
          <a:bodyPr>
            <a:normAutofit/>
          </a:bodyPr>
          <a:lstStyle>
            <a:lvl1pPr marL="171446" indent="-171446">
              <a:buClr>
                <a:schemeClr val="tx2"/>
              </a:buClr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1pPr>
            <a:lvl2pPr marL="514337" indent="-171446">
              <a:buClr>
                <a:schemeClr val="tx2"/>
              </a:buClr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2pPr>
            <a:lvl3pPr marL="857228" indent="-171446">
              <a:buClr>
                <a:schemeClr val="tx2"/>
              </a:buClr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3pPr>
            <a:lvl4pPr marL="1200120" indent="-171446">
              <a:buClr>
                <a:schemeClr val="tx2"/>
              </a:buClr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4pPr>
            <a:lvl5pPr marL="1543012" indent="-171446">
              <a:buClr>
                <a:schemeClr val="tx2"/>
              </a:buClr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71E98F0-0A34-49DA-A1B6-8099465AB7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6769" y="935237"/>
            <a:ext cx="3887391" cy="617934"/>
          </a:xfrm>
        </p:spPr>
        <p:txBody>
          <a:bodyPr anchor="ctr">
            <a:noAutofit/>
          </a:bodyPr>
          <a:lstStyle>
            <a:lvl1pPr marL="0" indent="0" algn="ctr">
              <a:buNone/>
              <a:defRPr sz="1500" b="1">
                <a:solidFill>
                  <a:schemeClr val="accent2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28B27D2-411C-4250-86F9-248A70DD2C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728789"/>
            <a:ext cx="3887391" cy="2913460"/>
          </a:xfrm>
        </p:spPr>
        <p:txBody>
          <a:bodyPr>
            <a:normAutofit/>
          </a:bodyPr>
          <a:lstStyle>
            <a:lvl1pPr marL="171446" indent="-171446">
              <a:buClr>
                <a:schemeClr val="accent2"/>
              </a:buClr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1pPr>
            <a:lvl2pPr marL="514337" indent="-171446">
              <a:buClr>
                <a:schemeClr val="accent2"/>
              </a:buClr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2pPr>
            <a:lvl3pPr marL="857228" indent="-171446">
              <a:buClr>
                <a:schemeClr val="accent2"/>
              </a:buClr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3pPr>
            <a:lvl4pPr marL="1200120" indent="-171446">
              <a:buClr>
                <a:schemeClr val="accent2"/>
              </a:buClr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4pPr>
            <a:lvl5pPr marL="1543012" indent="-171446">
              <a:buClr>
                <a:schemeClr val="accent2"/>
              </a:buClr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xmlns="" id="{9C537432-E2EF-4BF1-90A7-32FD5153EA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4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xmlns="" id="{F96892C9-3AB1-475D-812F-6012186E2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2"/>
            <a:ext cx="7900988" cy="62864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xmlns="" id="{7EA5F661-722F-1146-447B-BA69A6CAC6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390"/>
          <a:stretch/>
        </p:blipFill>
        <p:spPr>
          <a:xfrm>
            <a:off x="131542" y="107443"/>
            <a:ext cx="458435" cy="41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85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онка и баб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2432EC8-AC2B-41DD-B009-A399F7F4708A}"/>
              </a:ext>
            </a:extLst>
          </p:cNvPr>
          <p:cNvSpPr/>
          <p:nvPr/>
        </p:nvSpPr>
        <p:spPr>
          <a:xfrm>
            <a:off x="0" y="1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B521EB3-2623-4D19-8CFB-BC2369EED6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42"/>
          <a:stretch/>
        </p:blipFill>
        <p:spPr>
          <a:xfrm>
            <a:off x="0" y="4332184"/>
            <a:ext cx="9144000" cy="811316"/>
          </a:xfrm>
          <a:prstGeom prst="rect">
            <a:avLst/>
          </a:prstGeom>
        </p:spPr>
      </p:pic>
      <p:sp>
        <p:nvSpPr>
          <p:cNvPr id="12" name="Скругленный прямоугольник 33">
            <a:extLst>
              <a:ext uri="{FF2B5EF4-FFF2-40B4-BE49-F238E27FC236}">
                <a16:creationId xmlns:a16="http://schemas.microsoft.com/office/drawing/2014/main" xmlns="" id="{9A409869-6018-47A6-B49B-23C2F6540AAB}"/>
              </a:ext>
            </a:extLst>
          </p:cNvPr>
          <p:cNvSpPr/>
          <p:nvPr/>
        </p:nvSpPr>
        <p:spPr>
          <a:xfrm>
            <a:off x="5899549" y="823574"/>
            <a:ext cx="3838055" cy="3648755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5" rIns="51431" bIns="25715" rtlCol="0" anchor="ctr"/>
          <a:lstStyle/>
          <a:p>
            <a:pPr algn="ctr" defTabSz="514301">
              <a:defRPr/>
            </a:pPr>
            <a:endParaRPr lang="ru-RU" sz="10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6F51D3-1D48-4B4F-831E-26FFA425D4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4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xmlns="" id="{DD9EF67E-4F30-4336-935D-9CEC43D40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2"/>
            <a:ext cx="7900988" cy="62864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xmlns="" id="{A21A71B5-7B65-4C24-9580-57E6AA1488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8664" y="992982"/>
            <a:ext cx="4725080" cy="3393622"/>
          </a:xfrm>
        </p:spPr>
        <p:txBody>
          <a:bodyPr>
            <a:normAutofit/>
          </a:bodyPr>
          <a:lstStyle>
            <a:lvl1pPr marL="171446" indent="-171446"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1pPr>
            <a:lvl2pPr marL="514337" indent="-171446">
              <a:buClr>
                <a:schemeClr val="tx2"/>
              </a:buClr>
              <a:buFont typeface="Wingdings" panose="05000000000000000000" pitchFamily="2" charset="2"/>
              <a:buChar char="§"/>
              <a:defRPr sz="1350">
                <a:solidFill>
                  <a:srgbClr val="000000"/>
                </a:solidFill>
              </a:defRPr>
            </a:lvl2pPr>
            <a:lvl3pPr marL="857228" indent="-171446">
              <a:buClr>
                <a:schemeClr val="tx2"/>
              </a:buClr>
              <a:buFont typeface="Wingdings" panose="05000000000000000000" pitchFamily="2" charset="2"/>
              <a:buChar char="§"/>
              <a:defRPr sz="1350">
                <a:solidFill>
                  <a:srgbClr val="000000"/>
                </a:solidFill>
              </a:defRPr>
            </a:lvl3pPr>
            <a:lvl4pPr marL="1200120" indent="-171446">
              <a:buClr>
                <a:schemeClr val="tx2"/>
              </a:buClr>
              <a:buFont typeface="Wingdings" panose="05000000000000000000" pitchFamily="2" charset="2"/>
              <a:buChar char="§"/>
              <a:defRPr sz="1350">
                <a:solidFill>
                  <a:srgbClr val="000000"/>
                </a:solidFill>
              </a:defRPr>
            </a:lvl4pPr>
            <a:lvl5pPr marL="1543012" indent="-171446">
              <a:buClr>
                <a:schemeClr val="tx2"/>
              </a:buClr>
              <a:buFont typeface="Wingdings" panose="05000000000000000000" pitchFamily="2" charset="2"/>
              <a:buChar char="§"/>
              <a:defRPr sz="135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xmlns="" id="{9B48F3C9-23C7-41D2-9897-A3F464FE34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2860" y="1600551"/>
            <a:ext cx="2581274" cy="2527187"/>
          </a:xfrm>
        </p:spPr>
        <p:txBody>
          <a:bodyPr>
            <a:normAutofit/>
          </a:bodyPr>
          <a:lstStyle>
            <a:lvl1pPr marL="171446" indent="-171446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1pPr>
            <a:lvl2pPr marL="514337" indent="-171446">
              <a:buClr>
                <a:schemeClr val="tx2"/>
              </a:buClr>
              <a:buFont typeface="Wingdings" panose="05000000000000000000" pitchFamily="2" charset="2"/>
              <a:buChar char="§"/>
              <a:defRPr sz="1350">
                <a:solidFill>
                  <a:srgbClr val="000000"/>
                </a:solidFill>
              </a:defRPr>
            </a:lvl2pPr>
            <a:lvl3pPr marL="857228" indent="-171446">
              <a:buClr>
                <a:schemeClr val="tx2"/>
              </a:buClr>
              <a:buFont typeface="Wingdings" panose="05000000000000000000" pitchFamily="2" charset="2"/>
              <a:buChar char="§"/>
              <a:defRPr sz="1350">
                <a:solidFill>
                  <a:srgbClr val="000000"/>
                </a:solidFill>
              </a:defRPr>
            </a:lvl3pPr>
            <a:lvl4pPr marL="1200120" indent="-171446">
              <a:buClr>
                <a:schemeClr val="tx2"/>
              </a:buClr>
              <a:buFont typeface="Wingdings" panose="05000000000000000000" pitchFamily="2" charset="2"/>
              <a:buChar char="§"/>
              <a:defRPr sz="1350">
                <a:solidFill>
                  <a:srgbClr val="000000"/>
                </a:solidFill>
              </a:defRPr>
            </a:lvl4pPr>
            <a:lvl5pPr marL="1543012" indent="-171446">
              <a:buClr>
                <a:schemeClr val="tx2"/>
              </a:buClr>
              <a:buFont typeface="Wingdings" panose="05000000000000000000" pitchFamily="2" charset="2"/>
              <a:buChar char="§"/>
              <a:defRPr sz="135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15A7B60-5AB2-4827-A7D4-D25E15A6A8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42858" y="977003"/>
            <a:ext cx="2581275" cy="428625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xmlns="" id="{7927B868-1512-ACED-564E-E361CA3AE4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390"/>
          <a:stretch/>
        </p:blipFill>
        <p:spPr>
          <a:xfrm>
            <a:off x="131542" y="107443"/>
            <a:ext cx="458435" cy="41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86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Пустой слайд с подвал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DF2037-6562-4039-80B1-04012E84ED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42"/>
          <a:stretch/>
        </p:blipFill>
        <p:spPr>
          <a:xfrm>
            <a:off x="0" y="4332184"/>
            <a:ext cx="9144000" cy="8113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CC1A73-63C3-4376-B0A7-A4532D751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F89B92AE-557D-452C-87E8-14E80D823F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4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5499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Пустой слайд с подвал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DF2037-6562-4039-80B1-04012E84ED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42"/>
          <a:stretch/>
        </p:blipFill>
        <p:spPr>
          <a:xfrm>
            <a:off x="0" y="4332184"/>
            <a:ext cx="9144000" cy="8113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CC1A73-63C3-4376-B0A7-A4532D751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752" y="-16360"/>
            <a:ext cx="7886700" cy="994172"/>
          </a:xfrm>
        </p:spPr>
        <p:txBody>
          <a:bodyPr>
            <a:normAutofit/>
          </a:bodyPr>
          <a:lstStyle>
            <a:lvl1pPr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F89B92AE-557D-452C-87E8-14E80D823F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4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xmlns="" id="{07D9E75E-C0AB-FC2F-7B0A-4F96265ED7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390"/>
          <a:stretch/>
        </p:blipFill>
        <p:spPr>
          <a:xfrm>
            <a:off x="131542" y="273844"/>
            <a:ext cx="458435" cy="41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327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A0942D5-EDF5-4E10-9FC1-29A2A9EDCC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4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329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8A57-0D5A-4E1B-A70B-130B2E6E4A7F}" type="datetime1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4BF3-3CCC-724F-86E6-470E5984A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4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_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5124AE1-3373-448C-80E2-E9265CF5F0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04" t="4749" r="28361" b="2554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pic>
        <p:nvPicPr>
          <p:cNvPr id="13" name="Рисунок 3">
            <a:extLst>
              <a:ext uri="{FF2B5EF4-FFF2-40B4-BE49-F238E27FC236}">
                <a16:creationId xmlns:a16="http://schemas.microsoft.com/office/drawing/2014/main" xmlns="" id="{EB23B8DB-BC73-45EA-A03C-A38BD4EB81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50"/>
          <a:stretch/>
        </p:blipFill>
        <p:spPr>
          <a:xfrm>
            <a:off x="4806706" y="-1048343"/>
            <a:ext cx="5833505" cy="6715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602BA8-59C4-49CA-A80E-77E37E785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390" y="1503228"/>
            <a:ext cx="4287611" cy="1611986"/>
          </a:xfrm>
        </p:spPr>
        <p:txBody>
          <a:bodyPr anchor="t">
            <a:normAutofit/>
          </a:bodyPr>
          <a:lstStyle>
            <a:lvl1pPr algn="l">
              <a:defRPr sz="27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89EFB6-A77C-4C11-AF39-CFE41C9D5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390" y="4027886"/>
            <a:ext cx="4287611" cy="292895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000000"/>
                </a:solidFill>
                <a:latin typeface="+mn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C98131A-5EED-4F21-A1D0-AEE44A330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56" y="103306"/>
            <a:ext cx="1449856" cy="563833"/>
          </a:xfrm>
          <a:prstGeom prst="rect">
            <a:avLst/>
          </a:prstGeom>
        </p:spPr>
      </p:pic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xmlns="" id="{C3617151-57D0-4441-BF23-61528D228C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4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xmlns="" id="{0DE5B966-1769-4475-87AC-B648616EE042}"/>
              </a:ext>
            </a:extLst>
          </p:cNvPr>
          <p:cNvSpPr txBox="1">
            <a:spLocks/>
          </p:cNvSpPr>
          <p:nvPr/>
        </p:nvSpPr>
        <p:spPr>
          <a:xfrm>
            <a:off x="284389" y="4474369"/>
            <a:ext cx="4287611" cy="292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5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621A0428-65CA-4233-9588-FE9A4125CB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4389" y="4487467"/>
            <a:ext cx="4287613" cy="363141"/>
          </a:xfrm>
        </p:spPr>
        <p:txBody>
          <a:bodyPr anchor="ctr">
            <a:noAutofit/>
          </a:bodyPr>
          <a:lstStyle>
            <a:lvl1pPr marL="0" indent="0">
              <a:buNone/>
              <a:defRPr sz="1050">
                <a:solidFill>
                  <a:srgbClr val="000000"/>
                </a:solidFill>
              </a:defRPr>
            </a:lvl1pPr>
            <a:lvl2pPr marL="342892" indent="0">
              <a:buNone/>
              <a:defRPr sz="1050">
                <a:solidFill>
                  <a:srgbClr val="000000"/>
                </a:solidFill>
              </a:defRPr>
            </a:lvl2pPr>
            <a:lvl3pPr marL="685783" indent="0">
              <a:buNone/>
              <a:defRPr sz="1050">
                <a:solidFill>
                  <a:srgbClr val="000000"/>
                </a:solidFill>
              </a:defRPr>
            </a:lvl3pPr>
            <a:lvl4pPr marL="1028675" indent="0">
              <a:buNone/>
              <a:defRPr sz="1050">
                <a:solidFill>
                  <a:srgbClr val="000000"/>
                </a:solidFill>
              </a:defRPr>
            </a:lvl4pPr>
            <a:lvl5pPr marL="1371566" indent="0">
              <a:buNone/>
              <a:defRPr sz="105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xmlns="" id="{64CEA435-D89F-4EBD-9CB3-88AA4A8B9C19}"/>
              </a:ext>
            </a:extLst>
          </p:cNvPr>
          <p:cNvSpPr txBox="1">
            <a:spLocks/>
          </p:cNvSpPr>
          <p:nvPr/>
        </p:nvSpPr>
        <p:spPr>
          <a:xfrm>
            <a:off x="284388" y="4474368"/>
            <a:ext cx="4287611" cy="292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219827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чало новог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4">
            <a:extLst>
              <a:ext uri="{FF2B5EF4-FFF2-40B4-BE49-F238E27FC236}">
                <a16:creationId xmlns:a16="http://schemas.microsoft.com/office/drawing/2014/main" xmlns="" id="{68DBB5B4-50CD-1B4B-8975-3DEEE9D085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9" t="8615" r="33866" b="8615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1" name="Рисунок 1">
            <a:extLst>
              <a:ext uri="{FF2B5EF4-FFF2-40B4-BE49-F238E27FC236}">
                <a16:creationId xmlns:a16="http://schemas.microsoft.com/office/drawing/2014/main" xmlns="" id="{B21E28F3-63B0-F946-83F8-40141C88A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72176">
            <a:off x="3099925" y="181747"/>
            <a:ext cx="9359234" cy="58123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C7D33B-D79A-4D27-9A63-115EBBA5C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86" y="948387"/>
            <a:ext cx="4576291" cy="2139553"/>
          </a:xfrm>
        </p:spPr>
        <p:txBody>
          <a:bodyPr anchor="t">
            <a:normAutofit/>
          </a:bodyPr>
          <a:lstStyle>
            <a:lvl1pPr algn="l">
              <a:defRPr sz="18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A8590D6-A175-4CC3-AA1C-C2F78C4BE9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EC93725-2112-4D0D-925E-00D01A53B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85" y="948386"/>
            <a:ext cx="4576291" cy="2139553"/>
          </a:xfrm>
        </p:spPr>
        <p:txBody>
          <a:bodyPr anchor="t">
            <a:normAutofit/>
          </a:bodyPr>
          <a:lstStyle>
            <a:lvl1pPr algn="l">
              <a:defRPr sz="18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xmlns="" id="{B471FDAF-6E7D-4233-86CA-CB27674C5C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xmlns="" id="{37FCD492-B476-0EEC-A640-B56E5BC17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7" y="150457"/>
            <a:ext cx="1873787" cy="68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2536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7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Начало новог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4">
            <a:extLst>
              <a:ext uri="{FF2B5EF4-FFF2-40B4-BE49-F238E27FC236}">
                <a16:creationId xmlns:a16="http://schemas.microsoft.com/office/drawing/2014/main" xmlns="" id="{68DBB5B4-50CD-1B4B-8975-3DEEE9D085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9" t="8615" r="33866" b="8615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1" name="Рисунок 1">
            <a:extLst>
              <a:ext uri="{FF2B5EF4-FFF2-40B4-BE49-F238E27FC236}">
                <a16:creationId xmlns:a16="http://schemas.microsoft.com/office/drawing/2014/main" xmlns="" id="{B21E28F3-63B0-F946-83F8-40141C88A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72176">
            <a:off x="3099925" y="181747"/>
            <a:ext cx="9359234" cy="58123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C7D33B-D79A-4D27-9A63-115EBBA5C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86" y="948387"/>
            <a:ext cx="4576291" cy="2139553"/>
          </a:xfrm>
        </p:spPr>
        <p:txBody>
          <a:bodyPr anchor="t">
            <a:normAutofit/>
          </a:bodyPr>
          <a:lstStyle>
            <a:lvl1pPr algn="l">
              <a:defRPr sz="18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A8590D6-A175-4CC3-AA1C-C2F78C4BE9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EC93725-2112-4D0D-925E-00D01A53B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85" y="948386"/>
            <a:ext cx="4576291" cy="2139553"/>
          </a:xfrm>
        </p:spPr>
        <p:txBody>
          <a:bodyPr anchor="t">
            <a:normAutofit/>
          </a:bodyPr>
          <a:lstStyle>
            <a:lvl1pPr algn="l">
              <a:defRPr sz="18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xmlns="" id="{B471FDAF-6E7D-4233-86CA-CB27674C5C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50338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 xmlns="">
        <p15:guide id="1" pos="27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FDF5ABC-2F51-4348-936E-5C87AD6348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42"/>
          <a:stretch/>
        </p:blipFill>
        <p:spPr>
          <a:xfrm>
            <a:off x="0" y="4332184"/>
            <a:ext cx="9144000" cy="811316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7962" y="4750596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651BF2-C6BE-42E0-B646-8F3DC2D7D273}"/>
              </a:ext>
            </a:extLst>
          </p:cNvPr>
          <p:cNvSpPr/>
          <p:nvPr/>
        </p:nvSpPr>
        <p:spPr>
          <a:xfrm>
            <a:off x="0" y="1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2"/>
            <a:ext cx="7900988" cy="62864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BE3871F9-012E-4CA1-B5B3-003F9F793B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1518" y="992982"/>
            <a:ext cx="7893844" cy="3671888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1pPr>
            <a:lvl2pPr marL="514337" indent="-171446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2pPr>
            <a:lvl3pPr marL="857228" indent="-171446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3pPr>
            <a:lvl4pPr marL="1200120" indent="-171446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4pPr>
            <a:lvl5pPr marL="1543012" indent="-171446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xmlns="" id="{163839C3-CA6F-5CAF-EE73-3A29718315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390"/>
          <a:stretch/>
        </p:blipFill>
        <p:spPr>
          <a:xfrm>
            <a:off x="131542" y="107443"/>
            <a:ext cx="458435" cy="41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3722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4" pos="7242">
          <p15:clr>
            <a:srgbClr val="FBAE40"/>
          </p15:clr>
        </p15:guide>
        <p15:guide id="5" pos="597">
          <p15:clr>
            <a:srgbClr val="FBAE40"/>
          </p15:clr>
        </p15:guide>
        <p15:guide id="6" pos="27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7962" y="4750596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651BF2-C6BE-42E0-B646-8F3DC2D7D273}"/>
              </a:ext>
            </a:extLst>
          </p:cNvPr>
          <p:cNvSpPr/>
          <p:nvPr/>
        </p:nvSpPr>
        <p:spPr>
          <a:xfrm>
            <a:off x="0" y="1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2"/>
            <a:ext cx="7900988" cy="62864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BE3871F9-012E-4CA1-B5B3-003F9F793B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1518" y="992982"/>
            <a:ext cx="7893844" cy="3671888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1pPr>
            <a:lvl2pPr marL="514337" indent="-171446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2pPr>
            <a:lvl3pPr marL="857228" indent="-171446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3pPr>
            <a:lvl4pPr marL="1200120" indent="-171446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4pPr>
            <a:lvl5pPr marL="1543012" indent="-171446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xmlns="" id="{704112E4-8505-2208-C591-DDA414A668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390"/>
          <a:stretch/>
        </p:blipFill>
        <p:spPr>
          <a:xfrm>
            <a:off x="131542" y="107443"/>
            <a:ext cx="458435" cy="41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9150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4" pos="7242">
          <p15:clr>
            <a:srgbClr val="FBAE40"/>
          </p15:clr>
        </p15:guide>
        <p15:guide id="5" pos="597">
          <p15:clr>
            <a:srgbClr val="FBAE40"/>
          </p15:clr>
        </p15:guide>
        <p15:guide id="6" pos="27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30FFE20-AA7B-4FA9-B37C-DF89964978BF}"/>
              </a:ext>
            </a:extLst>
          </p:cNvPr>
          <p:cNvSpPr/>
          <p:nvPr/>
        </p:nvSpPr>
        <p:spPr>
          <a:xfrm>
            <a:off x="0" y="1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FDF5ABC-2F51-4348-936E-5C87AD6348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42"/>
          <a:stretch/>
        </p:blipFill>
        <p:spPr>
          <a:xfrm>
            <a:off x="0" y="4332184"/>
            <a:ext cx="9144000" cy="811316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7962" y="4750596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2"/>
            <a:ext cx="7900988" cy="62864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9" name="Скругленный прямоугольник 33">
            <a:extLst>
              <a:ext uri="{FF2B5EF4-FFF2-40B4-BE49-F238E27FC236}">
                <a16:creationId xmlns:a16="http://schemas.microsoft.com/office/drawing/2014/main" xmlns="" id="{35180EAC-A932-4C50-B8BA-977FAADB65D5}"/>
              </a:ext>
            </a:extLst>
          </p:cNvPr>
          <p:cNvSpPr/>
          <p:nvPr/>
        </p:nvSpPr>
        <p:spPr>
          <a:xfrm>
            <a:off x="332185" y="1347652"/>
            <a:ext cx="8290322" cy="2335778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5" rIns="51431" bIns="25715" rtlCol="0" anchor="ctr"/>
          <a:lstStyle/>
          <a:p>
            <a:pPr algn="ctr" defTabSz="514301">
              <a:defRPr/>
            </a:pPr>
            <a:endParaRPr lang="ru-RU" sz="10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C18E83-D808-4986-B996-5910CFDB1DE9}"/>
              </a:ext>
            </a:extLst>
          </p:cNvPr>
          <p:cNvSpPr txBox="1"/>
          <p:nvPr/>
        </p:nvSpPr>
        <p:spPr>
          <a:xfrm>
            <a:off x="525504" y="1267881"/>
            <a:ext cx="370601" cy="2618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4925" dirty="0">
                <a:solidFill>
                  <a:srgbClr val="1890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149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118BC87-99F1-4630-A112-B5116EB384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09701" y="1670657"/>
            <a:ext cx="6772275" cy="1689769"/>
          </a:xfrm>
        </p:spPr>
        <p:txBody>
          <a:bodyPr/>
          <a:lstStyle>
            <a:lvl1pPr marL="0" indent="0">
              <a:buNone/>
              <a:defRPr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xmlns="" id="{893624F0-E3AC-D5AF-DE28-4A9C1617C5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390"/>
          <a:stretch/>
        </p:blipFill>
        <p:spPr>
          <a:xfrm>
            <a:off x="131542" y="107443"/>
            <a:ext cx="458435" cy="41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4794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E864224A-0D8C-4149-8EB2-CD9729E043E3}"/>
              </a:ext>
            </a:extLst>
          </p:cNvPr>
          <p:cNvSpPr/>
          <p:nvPr/>
        </p:nvSpPr>
        <p:spPr>
          <a:xfrm>
            <a:off x="0" y="1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FDF5ABC-2F51-4348-936E-5C87AD6348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42"/>
          <a:stretch/>
        </p:blipFill>
        <p:spPr>
          <a:xfrm>
            <a:off x="0" y="4332184"/>
            <a:ext cx="9144000" cy="811316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7962" y="4750596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2"/>
            <a:ext cx="7900988" cy="62864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23" name="Скругленный прямоугольник 62">
            <a:extLst>
              <a:ext uri="{FF2B5EF4-FFF2-40B4-BE49-F238E27FC236}">
                <a16:creationId xmlns:a16="http://schemas.microsoft.com/office/drawing/2014/main" xmlns="" id="{6F88CC8F-CF2E-4730-9A5B-0B168CF040FD}"/>
              </a:ext>
            </a:extLst>
          </p:cNvPr>
          <p:cNvSpPr/>
          <p:nvPr/>
        </p:nvSpPr>
        <p:spPr>
          <a:xfrm>
            <a:off x="7124702" y="1404116"/>
            <a:ext cx="1507331" cy="2335271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650" tIns="40325" rIns="80650" bIns="40325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50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5" name="Скругленный прямоугольник 62">
            <a:extLst>
              <a:ext uri="{FF2B5EF4-FFF2-40B4-BE49-F238E27FC236}">
                <a16:creationId xmlns:a16="http://schemas.microsoft.com/office/drawing/2014/main" xmlns="" id="{96407B50-B7EF-468E-B043-31B1E8188E02}"/>
              </a:ext>
            </a:extLst>
          </p:cNvPr>
          <p:cNvSpPr/>
          <p:nvPr/>
        </p:nvSpPr>
        <p:spPr>
          <a:xfrm>
            <a:off x="5426573" y="1404116"/>
            <a:ext cx="1507331" cy="2335271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650" tIns="40325" rIns="80650" bIns="40325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50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62">
            <a:extLst>
              <a:ext uri="{FF2B5EF4-FFF2-40B4-BE49-F238E27FC236}">
                <a16:creationId xmlns:a16="http://schemas.microsoft.com/office/drawing/2014/main" xmlns="" id="{FAAE2D12-3A60-49FA-9D17-4F3A5DEF32A9}"/>
              </a:ext>
            </a:extLst>
          </p:cNvPr>
          <p:cNvSpPr/>
          <p:nvPr/>
        </p:nvSpPr>
        <p:spPr>
          <a:xfrm>
            <a:off x="3728444" y="1404116"/>
            <a:ext cx="1507331" cy="2335271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650" tIns="40325" rIns="80650" bIns="40325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50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7" name="Скругленный прямоугольник 62">
            <a:extLst>
              <a:ext uri="{FF2B5EF4-FFF2-40B4-BE49-F238E27FC236}">
                <a16:creationId xmlns:a16="http://schemas.microsoft.com/office/drawing/2014/main" xmlns="" id="{D20BBF88-8173-483F-9B6F-4F84C3851A84}"/>
              </a:ext>
            </a:extLst>
          </p:cNvPr>
          <p:cNvSpPr/>
          <p:nvPr/>
        </p:nvSpPr>
        <p:spPr>
          <a:xfrm>
            <a:off x="2030315" y="1404116"/>
            <a:ext cx="1507331" cy="2335271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650" tIns="40325" rIns="80650" bIns="40325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50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8" name="Скругленный прямоугольник 62">
            <a:extLst>
              <a:ext uri="{FF2B5EF4-FFF2-40B4-BE49-F238E27FC236}">
                <a16:creationId xmlns:a16="http://schemas.microsoft.com/office/drawing/2014/main" xmlns="" id="{554D74F5-843B-4172-B410-43CCC36E5AD3}"/>
              </a:ext>
            </a:extLst>
          </p:cNvPr>
          <p:cNvSpPr/>
          <p:nvPr/>
        </p:nvSpPr>
        <p:spPr>
          <a:xfrm>
            <a:off x="332186" y="1404116"/>
            <a:ext cx="1507331" cy="2335271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650" tIns="40325" rIns="80650" bIns="40325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50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F321A80-39A6-4E2F-AA2D-B1CEE8E54A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5061" y="1543048"/>
            <a:ext cx="1221581" cy="335756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xmlns="" id="{908C485A-9681-448A-81BE-B6CA264228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3190" y="1543051"/>
            <a:ext cx="1221581" cy="335756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xmlns="" id="{1A886CF5-5BF2-4036-93F4-DE5E09696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1319" y="1543050"/>
            <a:ext cx="1221581" cy="335756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xmlns="" id="{95967238-8323-4F8D-ACA2-0762369D11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69448" y="1543050"/>
            <a:ext cx="1221581" cy="335756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xmlns="" id="{FF611DAC-2430-4D7B-88D5-B0E41282A5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67576" y="1543048"/>
            <a:ext cx="1221581" cy="335756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xmlns="" id="{5FCFE675-B460-4BFA-97EA-2ADD07C8DC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5061" y="2046314"/>
            <a:ext cx="1221581" cy="675454"/>
          </a:xfrm>
        </p:spPr>
        <p:txBody>
          <a:bodyPr anchor="ctr">
            <a:noAutofit/>
          </a:bodyPr>
          <a:lstStyle>
            <a:lvl1pPr marL="0" indent="0" algn="ctr">
              <a:buNone/>
              <a:defRPr sz="2100" b="1">
                <a:solidFill>
                  <a:schemeClr val="accent2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xmlns="" id="{2A1AC4B5-EA60-4888-B12B-34E863943D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73190" y="2046315"/>
            <a:ext cx="1221581" cy="675454"/>
          </a:xfrm>
        </p:spPr>
        <p:txBody>
          <a:bodyPr anchor="ctr">
            <a:noAutofit/>
          </a:bodyPr>
          <a:lstStyle>
            <a:lvl1pPr marL="0" indent="0" algn="ctr">
              <a:buNone/>
              <a:defRPr sz="2100" b="1">
                <a:solidFill>
                  <a:schemeClr val="accent2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xmlns="" id="{F859520D-EAC4-4A05-AB8F-9B59E5A6B9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71318" y="2046315"/>
            <a:ext cx="1221581" cy="675454"/>
          </a:xfrm>
        </p:spPr>
        <p:txBody>
          <a:bodyPr anchor="ctr">
            <a:noAutofit/>
          </a:bodyPr>
          <a:lstStyle>
            <a:lvl1pPr marL="0" indent="0" algn="ctr">
              <a:buNone/>
              <a:defRPr sz="2100" b="1">
                <a:solidFill>
                  <a:schemeClr val="accent2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xmlns="" id="{C423D06D-85F7-4DA5-9EB0-ACD94C8B99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69448" y="2046315"/>
            <a:ext cx="1221581" cy="675454"/>
          </a:xfrm>
        </p:spPr>
        <p:txBody>
          <a:bodyPr anchor="ctr">
            <a:noAutofit/>
          </a:bodyPr>
          <a:lstStyle>
            <a:lvl1pPr marL="0" indent="0" algn="ctr">
              <a:buNone/>
              <a:defRPr sz="2100" b="1">
                <a:solidFill>
                  <a:schemeClr val="accent2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xmlns="" id="{B0BA10D8-09A3-40E5-9067-9E2AE1B406C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67575" y="2046315"/>
            <a:ext cx="1221581" cy="675454"/>
          </a:xfrm>
        </p:spPr>
        <p:txBody>
          <a:bodyPr anchor="ctr">
            <a:noAutofit/>
          </a:bodyPr>
          <a:lstStyle>
            <a:lvl1pPr marL="0" indent="0" algn="ctr">
              <a:buNone/>
              <a:defRPr sz="2100" b="1">
                <a:solidFill>
                  <a:schemeClr val="accent2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xmlns="" id="{DD9F7850-CCAC-4F0E-BECD-95A4BBF8BD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5061" y="2831303"/>
            <a:ext cx="1221581" cy="675454"/>
          </a:xfrm>
        </p:spPr>
        <p:txBody>
          <a:bodyPr anchor="t">
            <a:noAutofit/>
          </a:bodyPr>
          <a:lstStyle>
            <a:lvl1pPr marL="0" indent="0" algn="ctr">
              <a:buNone/>
              <a:defRPr sz="1050" b="0">
                <a:solidFill>
                  <a:srgbClr val="000000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xmlns="" id="{62538C65-07C8-4071-AB10-C6BBD36471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173189" y="2831303"/>
            <a:ext cx="1221581" cy="675454"/>
          </a:xfrm>
        </p:spPr>
        <p:txBody>
          <a:bodyPr anchor="t">
            <a:noAutofit/>
          </a:bodyPr>
          <a:lstStyle>
            <a:lvl1pPr marL="0" indent="0" algn="ctr">
              <a:buNone/>
              <a:defRPr sz="1050" b="0">
                <a:solidFill>
                  <a:srgbClr val="000000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xmlns="" id="{5F019A42-02C8-48FA-A8A5-163591CD668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871317" y="2831303"/>
            <a:ext cx="1221581" cy="675454"/>
          </a:xfrm>
        </p:spPr>
        <p:txBody>
          <a:bodyPr anchor="t">
            <a:noAutofit/>
          </a:bodyPr>
          <a:lstStyle>
            <a:lvl1pPr marL="0" indent="0" algn="ctr">
              <a:buNone/>
              <a:defRPr sz="1050" b="0">
                <a:solidFill>
                  <a:srgbClr val="000000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xmlns="" id="{7E61C812-8A13-487B-8CDC-BD4804088A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69448" y="2831303"/>
            <a:ext cx="1221581" cy="675454"/>
          </a:xfrm>
        </p:spPr>
        <p:txBody>
          <a:bodyPr anchor="t">
            <a:noAutofit/>
          </a:bodyPr>
          <a:lstStyle>
            <a:lvl1pPr marL="0" indent="0" algn="ctr">
              <a:buNone/>
              <a:defRPr sz="1050" b="0">
                <a:solidFill>
                  <a:srgbClr val="000000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xmlns="" id="{4A9EFE13-9362-49EE-80D4-0155E4523E4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267575" y="2831303"/>
            <a:ext cx="1221581" cy="675454"/>
          </a:xfrm>
        </p:spPr>
        <p:txBody>
          <a:bodyPr anchor="t">
            <a:noAutofit/>
          </a:bodyPr>
          <a:lstStyle>
            <a:lvl1pPr marL="0" indent="0" algn="ctr">
              <a:buNone/>
              <a:defRPr sz="1050" b="0">
                <a:solidFill>
                  <a:srgbClr val="000000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xmlns="" id="{98F2569C-F308-3104-9D1A-45E62B2018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390"/>
          <a:stretch/>
        </p:blipFill>
        <p:spPr>
          <a:xfrm>
            <a:off x="131542" y="107443"/>
            <a:ext cx="458435" cy="41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4862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атовка для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6">
            <a:extLst>
              <a:ext uri="{FF2B5EF4-FFF2-40B4-BE49-F238E27FC236}">
                <a16:creationId xmlns:a16="http://schemas.microsoft.com/office/drawing/2014/main" xmlns="" id="{3FAE977E-2FF3-4512-BCA2-1CAA8FE9E9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00874" y="4809494"/>
            <a:ext cx="2057400" cy="273844"/>
          </a:xfrm>
        </p:spPr>
        <p:txBody>
          <a:bodyPr/>
          <a:lstStyle>
            <a:lvl1pPr>
              <a:defRPr sz="825" b="1">
                <a:solidFill>
                  <a:schemeClr val="tx1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xmlns="" id="{A7A082F6-503B-4FB5-A900-940BD170DB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78970" y="1165235"/>
            <a:ext cx="2786063" cy="671513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xmlns="" id="{08D1330B-9FF2-46F8-80AE-9F1F4E70A0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78970" y="1979045"/>
            <a:ext cx="2786063" cy="671513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4">
            <a:extLst>
              <a:ext uri="{FF2B5EF4-FFF2-40B4-BE49-F238E27FC236}">
                <a16:creationId xmlns:a16="http://schemas.microsoft.com/office/drawing/2014/main" xmlns="" id="{A199F748-32C1-47C2-B3DB-B8321A5DB4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78970" y="2792855"/>
            <a:ext cx="2786063" cy="671513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Text Placeholder 5">
            <a:extLst>
              <a:ext uri="{FF2B5EF4-FFF2-40B4-BE49-F238E27FC236}">
                <a16:creationId xmlns:a16="http://schemas.microsoft.com/office/drawing/2014/main" xmlns="" id="{9C3AAEB8-FB9E-4737-BDBD-C862CE73A0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78970" y="3606665"/>
            <a:ext cx="2786063" cy="671513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Text Placeholder 6">
            <a:extLst>
              <a:ext uri="{FF2B5EF4-FFF2-40B4-BE49-F238E27FC236}">
                <a16:creationId xmlns:a16="http://schemas.microsoft.com/office/drawing/2014/main" xmlns="" id="{785C6524-B27D-4A08-A6B4-8FD379ADB4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78970" y="4420475"/>
            <a:ext cx="2786063" cy="671513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ext Placeholder 7">
            <a:extLst>
              <a:ext uri="{FF2B5EF4-FFF2-40B4-BE49-F238E27FC236}">
                <a16:creationId xmlns:a16="http://schemas.microsoft.com/office/drawing/2014/main" xmlns="" id="{811257B2-DBA9-48FF-A342-775EB85CA7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6956" y="1165235"/>
            <a:ext cx="2495550" cy="671513"/>
          </a:xfrm>
        </p:spPr>
        <p:txBody>
          <a:bodyPr>
            <a:normAutofit/>
          </a:bodyPr>
          <a:lstStyle>
            <a:lvl1pPr marL="128585" indent="-128585">
              <a:buClr>
                <a:schemeClr val="tx1"/>
              </a:buClr>
              <a:buFont typeface="Arial" panose="020B0604020202020204" pitchFamily="34" charset="0"/>
              <a:buChar char="•"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8">
            <a:extLst>
              <a:ext uri="{FF2B5EF4-FFF2-40B4-BE49-F238E27FC236}">
                <a16:creationId xmlns:a16="http://schemas.microsoft.com/office/drawing/2014/main" xmlns="" id="{716FF647-A8D5-44E5-8D32-A9DDE22E004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26956" y="1979045"/>
            <a:ext cx="2495550" cy="671513"/>
          </a:xfrm>
        </p:spPr>
        <p:txBody>
          <a:bodyPr>
            <a:normAutofit/>
          </a:bodyPr>
          <a:lstStyle>
            <a:lvl1pPr marL="128585" indent="-128585">
              <a:buClr>
                <a:schemeClr val="tx1"/>
              </a:buClr>
              <a:buFont typeface="Arial" panose="020B0604020202020204" pitchFamily="34" charset="0"/>
              <a:buChar char="•"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">
            <a:extLst>
              <a:ext uri="{FF2B5EF4-FFF2-40B4-BE49-F238E27FC236}">
                <a16:creationId xmlns:a16="http://schemas.microsoft.com/office/drawing/2014/main" xmlns="" id="{E06A50D8-BB2C-4E39-93E7-AB1EABA054C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26956" y="2792855"/>
            <a:ext cx="2495550" cy="671513"/>
          </a:xfrm>
        </p:spPr>
        <p:txBody>
          <a:bodyPr>
            <a:normAutofit/>
          </a:bodyPr>
          <a:lstStyle>
            <a:lvl1pPr marL="128585" indent="-128585">
              <a:buClr>
                <a:schemeClr val="tx1"/>
              </a:buClr>
              <a:buFont typeface="Arial" panose="020B0604020202020204" pitchFamily="34" charset="0"/>
              <a:buChar char="•"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10">
            <a:extLst>
              <a:ext uri="{FF2B5EF4-FFF2-40B4-BE49-F238E27FC236}">
                <a16:creationId xmlns:a16="http://schemas.microsoft.com/office/drawing/2014/main" xmlns="" id="{03674729-5801-45C4-ACFD-1E02FFFF538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26956" y="3606665"/>
            <a:ext cx="2495550" cy="671513"/>
          </a:xfrm>
        </p:spPr>
        <p:txBody>
          <a:bodyPr>
            <a:normAutofit/>
          </a:bodyPr>
          <a:lstStyle>
            <a:lvl1pPr marL="128585" indent="-128585">
              <a:buClr>
                <a:schemeClr val="tx1"/>
              </a:buClr>
              <a:buFont typeface="Arial" panose="020B0604020202020204" pitchFamily="34" charset="0"/>
              <a:buChar char="•"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11">
            <a:extLst>
              <a:ext uri="{FF2B5EF4-FFF2-40B4-BE49-F238E27FC236}">
                <a16:creationId xmlns:a16="http://schemas.microsoft.com/office/drawing/2014/main" xmlns="" id="{3BC505A5-D834-45EE-9377-6C275D617A4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26956" y="4420475"/>
            <a:ext cx="2495550" cy="671513"/>
          </a:xfrm>
        </p:spPr>
        <p:txBody>
          <a:bodyPr>
            <a:normAutofit/>
          </a:bodyPr>
          <a:lstStyle>
            <a:lvl1pPr marL="128585" indent="-128585">
              <a:buClr>
                <a:schemeClr val="tx1"/>
              </a:buClr>
              <a:buFont typeface="Arial" panose="020B0604020202020204" pitchFamily="34" charset="0"/>
              <a:buChar char="•"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12">
            <a:extLst>
              <a:ext uri="{FF2B5EF4-FFF2-40B4-BE49-F238E27FC236}">
                <a16:creationId xmlns:a16="http://schemas.microsoft.com/office/drawing/2014/main" xmlns="" id="{EF547303-AB38-4EAA-9439-C969E5A1F89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30982" y="1165235"/>
            <a:ext cx="2786063" cy="671513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1" name="Text Placeholder 13">
            <a:extLst>
              <a:ext uri="{FF2B5EF4-FFF2-40B4-BE49-F238E27FC236}">
                <a16:creationId xmlns:a16="http://schemas.microsoft.com/office/drawing/2014/main" xmlns="" id="{62EB12FC-EC72-4412-A59C-4D75E9C3459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0982" y="1979045"/>
            <a:ext cx="2786063" cy="671513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4">
            <a:extLst>
              <a:ext uri="{FF2B5EF4-FFF2-40B4-BE49-F238E27FC236}">
                <a16:creationId xmlns:a16="http://schemas.microsoft.com/office/drawing/2014/main" xmlns="" id="{0D5D2601-D66B-4E48-A775-B9305B4CA0B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30982" y="2792855"/>
            <a:ext cx="2786063" cy="671513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5">
            <a:extLst>
              <a:ext uri="{FF2B5EF4-FFF2-40B4-BE49-F238E27FC236}">
                <a16:creationId xmlns:a16="http://schemas.microsoft.com/office/drawing/2014/main" xmlns="" id="{6132E835-F1FC-4D54-9E58-68E6F1804CE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30982" y="3606665"/>
            <a:ext cx="2786063" cy="671513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" name="Text Placeholder 16">
            <a:extLst>
              <a:ext uri="{FF2B5EF4-FFF2-40B4-BE49-F238E27FC236}">
                <a16:creationId xmlns:a16="http://schemas.microsoft.com/office/drawing/2014/main" xmlns="" id="{28B588DE-9F90-4232-AD3E-AED361F498C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30982" y="4420475"/>
            <a:ext cx="2786063" cy="671513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3923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0C3A8DB-8D2E-4F36-89EA-DE508D23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3A8A89-8EE1-4F25-BE9D-C81F741D2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6289DB-0BAB-4325-829F-1D846B3E9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979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  <p:sldLayoutId id="2147484368" r:id="rId12"/>
    <p:sldLayoutId id="2147484369" r:id="rId13"/>
    <p:sldLayoutId id="2147484370" r:id="rId14"/>
    <p:sldLayoutId id="2147484371" r:id="rId15"/>
    <p:sldLayoutId id="2147484372" r:id="rId16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invest-eisk.ru/" TargetMode="Externa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8721" y="1161970"/>
            <a:ext cx="5648124" cy="213955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>    </a:t>
            </a:r>
            <a:br>
              <a:rPr lang="ru-RU" dirty="0" smtClean="0"/>
            </a:br>
            <a:r>
              <a:rPr lang="ru-RU" dirty="0" smtClean="0"/>
              <a:t>      </a:t>
            </a:r>
            <a:r>
              <a:rPr lang="ru-RU" sz="3600" dirty="0" smtClean="0">
                <a:solidFill>
                  <a:srgbClr val="0000FF"/>
                </a:solidFill>
              </a:rPr>
              <a:t>БЮДЖЕТ ДЛЯ ГРАЖДАН</a:t>
            </a:r>
            <a:br>
              <a:rPr lang="ru-RU" sz="3600" dirty="0" smtClean="0">
                <a:solidFill>
                  <a:srgbClr val="0000FF"/>
                </a:solidFill>
              </a:rPr>
            </a:br>
            <a:r>
              <a:rPr lang="ru-RU" dirty="0" smtClean="0">
                <a:solidFill>
                  <a:srgbClr val="0000FF"/>
                </a:solidFill>
              </a:rPr>
              <a:t> </a:t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altLang="ru-RU" sz="3100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к </a:t>
            </a:r>
            <a:r>
              <a:rPr lang="ru-RU" altLang="ru-RU" sz="3100" dirty="0">
                <a:solidFill>
                  <a:srgbClr val="0000FF"/>
                </a:solidFill>
                <a:latin typeface="Monotype Corsiva" panose="03010101010201010101" pitchFamily="66" charset="0"/>
              </a:rPr>
              <a:t>проекту бюджета муниципального образования Ейский район </a:t>
            </a:r>
            <a:r>
              <a:rPr lang="ru-RU" altLang="ru-RU" sz="3100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на 2023 </a:t>
            </a:r>
            <a:r>
              <a:rPr lang="ru-RU" altLang="ru-RU" sz="3100" dirty="0">
                <a:solidFill>
                  <a:srgbClr val="0000FF"/>
                </a:solidFill>
                <a:latin typeface="Monotype Corsiva" panose="03010101010201010101" pitchFamily="66" charset="0"/>
              </a:rPr>
              <a:t>год и</a:t>
            </a:r>
            <a:r>
              <a:rPr lang="en-US" altLang="ru-RU" sz="3100" dirty="0">
                <a:solidFill>
                  <a:srgbClr val="0000FF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sz="3100" dirty="0">
                <a:solidFill>
                  <a:srgbClr val="0000FF"/>
                </a:solidFill>
                <a:latin typeface="Monotype Corsiva" panose="03010101010201010101" pitchFamily="66" charset="0"/>
              </a:rPr>
              <a:t>на плановый период </a:t>
            </a:r>
            <a:r>
              <a:rPr lang="ru-RU" altLang="ru-RU" sz="3100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2024-2025 </a:t>
            </a:r>
            <a:r>
              <a:rPr lang="ru-RU" altLang="ru-RU" sz="3100" dirty="0">
                <a:solidFill>
                  <a:srgbClr val="0000FF"/>
                </a:solidFill>
                <a:latin typeface="Monotype Corsiva" panose="03010101010201010101" pitchFamily="66" charset="0"/>
              </a:rPr>
              <a:t>годов</a:t>
            </a:r>
            <a:r>
              <a:rPr lang="en-US" altLang="ru-RU" sz="3100" dirty="0">
                <a:solidFill>
                  <a:srgbClr val="0000FF"/>
                </a:solidFill>
                <a:latin typeface="Monotype Corsiva" panose="03010101010201010101" pitchFamily="66" charset="0"/>
              </a:rPr>
              <a:t/>
            </a:r>
            <a:br>
              <a:rPr lang="en-US" altLang="ru-RU" sz="3100" dirty="0">
                <a:solidFill>
                  <a:srgbClr val="0000FF"/>
                </a:solidFill>
                <a:latin typeface="Monotype Corsiva" panose="03010101010201010101" pitchFamily="66" charset="0"/>
              </a:rPr>
            </a:br>
            <a:endParaRPr lang="ru-RU" sz="3100" dirty="0">
              <a:solidFill>
                <a:srgbClr val="0000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C476-9252-C343-9FCE-489A77E2EA66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389" cy="1059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552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144" y="-180975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Этапы бюджетного процесса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C476-9252-C343-9FCE-489A77E2EA66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389" cy="1059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20" y="1192213"/>
            <a:ext cx="1023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70" y="2122488"/>
            <a:ext cx="103028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3154363"/>
            <a:ext cx="10429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7144" y="108138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82700" y="1358384"/>
            <a:ext cx="3937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Разработка и составление проекта</a:t>
            </a:r>
            <a:endParaRPr lang="ru-RU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1485900" y="2209006"/>
            <a:ext cx="4379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Рассмотрение и утверждение бюджета</a:t>
            </a:r>
            <a:endParaRPr lang="ru-RU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87144" y="197817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36357" y="305226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71625" y="3313241"/>
            <a:ext cx="249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Исполнение бюджета</a:t>
            </a:r>
            <a:endParaRPr lang="ru-RU" sz="180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70" y="4251325"/>
            <a:ext cx="106045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2417">
            <a:off x="726241" y="4460866"/>
            <a:ext cx="432426" cy="39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73278" y="4251325"/>
            <a:ext cx="5129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Контроль за исполнением бюджета и утверждение отчета об исполнении бюджета</a:t>
            </a:r>
            <a:endParaRPr lang="ru-RU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201613" y="411282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4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076950" y="924464"/>
            <a:ext cx="28289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Бюджетный процесс </a:t>
            </a:r>
            <a:r>
              <a:rPr lang="ru-RU" sz="1400" dirty="0" smtClean="0"/>
              <a:t>– это деятельность органов</a:t>
            </a:r>
          </a:p>
          <a:p>
            <a:pPr algn="ctr"/>
            <a:r>
              <a:rPr lang="ru-RU" sz="1400" dirty="0" smtClean="0"/>
              <a:t>государственной власти, органов местного самоуправления и иных </a:t>
            </a:r>
          </a:p>
          <a:p>
            <a:pPr algn="ctr"/>
            <a:r>
              <a:rPr lang="ru-RU" sz="1400" dirty="0" smtClean="0"/>
              <a:t>участников бюджетного процесса по составлению и рассмотрению проектов бюджетов, </a:t>
            </a:r>
          </a:p>
          <a:p>
            <a:pPr algn="ctr"/>
            <a:r>
              <a:rPr lang="ru-RU" sz="1400" dirty="0" smtClean="0"/>
              <a:t>утверждению и исполнению бюджетов, контролю за их исполнением,</a:t>
            </a:r>
          </a:p>
          <a:p>
            <a:pPr algn="ctr"/>
            <a:r>
              <a:rPr lang="ru-RU" sz="1400" dirty="0" smtClean="0"/>
              <a:t>осуществлению бюджетного учета, внешней проверке,</a:t>
            </a:r>
          </a:p>
          <a:p>
            <a:pPr algn="ctr"/>
            <a:r>
              <a:rPr lang="ru-RU" sz="1400" dirty="0" smtClean="0"/>
              <a:t>рассмотрению и утверждению бюджетной отчетности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4675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-144866"/>
            <a:ext cx="8448675" cy="9941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Основные характеристики проекта районного бюджета на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2023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год и плановый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период 2024-2025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годов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C476-9252-C343-9FCE-489A77E2EA66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389" cy="1059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365487"/>
              </p:ext>
            </p:extLst>
          </p:nvPr>
        </p:nvGraphicFramePr>
        <p:xfrm>
          <a:off x="66678" y="1059630"/>
          <a:ext cx="9010648" cy="32170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0212"/>
                <a:gridCol w="952296"/>
                <a:gridCol w="807643"/>
                <a:gridCol w="895038"/>
                <a:gridCol w="916132"/>
                <a:gridCol w="916132"/>
                <a:gridCol w="822712"/>
                <a:gridCol w="723261"/>
                <a:gridCol w="578611"/>
                <a:gridCol w="578611"/>
              </a:tblGrid>
              <a:tr h="43251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</a:rPr>
                        <a:t>2021 год (исполнение)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2022* (план)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</a:rPr>
                        <a:t>2023 год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Плановый </a:t>
                      </a:r>
                      <a:r>
                        <a:rPr lang="ru-RU" sz="10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период</a:t>
                      </a:r>
                    </a:p>
                    <a:p>
                      <a:pPr algn="ctr" rtl="0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Динамика, </a:t>
                      </a:r>
                      <a:r>
                        <a:rPr lang="ru-RU" sz="10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%</a:t>
                      </a:r>
                    </a:p>
                    <a:p>
                      <a:pPr algn="ctr" rtl="0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57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</a:rPr>
                        <a:t>2024 год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</a:rPr>
                        <a:t>2025 год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</a:rPr>
                        <a:t>2022/ 2021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2023/  2022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</a:rPr>
                        <a:t> 2024/ 2023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</a:rPr>
                        <a:t> 2025/ 2024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</a:tr>
              <a:tr h="44281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Доходы </a:t>
                      </a:r>
                      <a:r>
                        <a:rPr lang="ru-RU" sz="10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всего</a:t>
                      </a:r>
                    </a:p>
                    <a:p>
                      <a:pPr algn="l" rtl="0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2 601 696,7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</a:rPr>
                        <a:t>2 715 931,3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2 706 961,7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2 645 157,3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2 506 556,4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</a:rPr>
                        <a:t>104,4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</a:rPr>
                        <a:t>99,7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</a:rPr>
                        <a:t>97,7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</a:rPr>
                        <a:t>94,8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</a:tr>
              <a:tr h="56638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Налоговые и   неналоговые </a:t>
                      </a:r>
                      <a:r>
                        <a:rPr lang="ru-RU" sz="10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доходы</a:t>
                      </a:r>
                    </a:p>
                    <a:p>
                      <a:pPr algn="l" rtl="0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1 012 037,6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964 085,6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1 129 589,5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1 140 136,7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</a:rPr>
                        <a:t>1 161 779,1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</a:rPr>
                        <a:t>95,3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</a:rPr>
                        <a:t>117,2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</a:rPr>
                        <a:t>100,9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</a:rPr>
                        <a:t>101,9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</a:tr>
              <a:tr h="53549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Безвозмездные </a:t>
                      </a:r>
                      <a:r>
                        <a:rPr lang="ru-RU" sz="10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поступления</a:t>
                      </a:r>
                    </a:p>
                    <a:p>
                      <a:pPr algn="l" rtl="0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</a:rPr>
                        <a:t>1 589 659,1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</a:rPr>
                        <a:t>1 751 845,7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1 577 372,2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1 505 020,6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1 344 777,3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</a:rPr>
                        <a:t>110,2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</a:rPr>
                        <a:t>90,0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</a:rPr>
                        <a:t>95,4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</a:rPr>
                        <a:t>89,4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</a:tr>
              <a:tr h="40162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Расходы </a:t>
                      </a:r>
                      <a:r>
                        <a:rPr lang="ru-RU" sz="10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всего</a:t>
                      </a:r>
                    </a:p>
                    <a:p>
                      <a:pPr algn="l" rtl="0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</a:rPr>
                        <a:t>2 489 257,0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 </a:t>
                      </a:r>
                      <a:r>
                        <a:rPr lang="ru-RU" sz="10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897 154,0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2 696 961,7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2 645 157,3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2 496 227,4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116,3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93,2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98,1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94,4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</a:tr>
              <a:tr h="43251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Дефицит (-)/   профицит </a:t>
                      </a:r>
                      <a:r>
                        <a:rPr lang="ru-RU" sz="10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(+)</a:t>
                      </a:r>
                    </a:p>
                    <a:p>
                      <a:pPr algn="l" rtl="0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</a:rPr>
                        <a:t>112 439,7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r>
                        <a:rPr lang="ru-RU" sz="10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181 222,7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</a:rPr>
                        <a:t>10 000,0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</a:rPr>
                        <a:t>0,0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</a:rPr>
                        <a:t>10 329,0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2" marR="7972" marT="7972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39050" y="782631"/>
            <a:ext cx="1090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solidFill>
                  <a:srgbClr val="000000"/>
                </a:solidFill>
              </a:rPr>
              <a:t>тыс. рублей</a:t>
            </a:r>
            <a:endParaRPr lang="ru-RU" sz="1200" i="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75" y="4257202"/>
            <a:ext cx="8991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*Показатели в соответствии с решением Совета муниципального образования </a:t>
            </a:r>
            <a:r>
              <a:rPr lang="ru-RU"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Ейский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от </a:t>
            </a:r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27.10.2022 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14 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  внесении   изменений   в   решение   Совета </a:t>
            </a:r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 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Ейский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от </a:t>
            </a:r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</a:t>
            </a:r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№ </a:t>
            </a:r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376 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районном бюджете на </a:t>
            </a:r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годов»</a:t>
            </a:r>
          </a:p>
        </p:txBody>
      </p:sp>
    </p:spTree>
    <p:extLst>
      <p:ext uri="{BB962C8B-B14F-4D97-AF65-F5344CB8AC3E}">
        <p14:creationId xmlns:p14="http://schemas.microsoft.com/office/powerpoint/2010/main" val="45732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C476-9252-C343-9FCE-489A77E2EA66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389" cy="1059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5389" y="727743"/>
            <a:ext cx="75819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latin typeface="Times New Roman" pitchFamily="18" charset="0"/>
                <a:cs typeface="Times New Roman" pitchFamily="18" charset="0"/>
              </a:rPr>
              <a:t>При формировании прогноза доходов районного  бюджета на  2023 – 2025 годы опирались на консервативную оценку доходного потенциала муниципального образования </a:t>
            </a:r>
            <a:r>
              <a:rPr lang="ru-RU" altLang="ru-RU" sz="2000" b="1" i="1" dirty="0" err="1">
                <a:latin typeface="Times New Roman" pitchFamily="18" charset="0"/>
                <a:cs typeface="Times New Roman" pitchFamily="18" charset="0"/>
              </a:rPr>
              <a:t>Ейский</a:t>
            </a:r>
            <a:r>
              <a:rPr lang="ru-RU" altLang="ru-RU" sz="2000" b="1" i="1" dirty="0">
                <a:latin typeface="Times New Roman" pitchFamily="18" charset="0"/>
                <a:cs typeface="Times New Roman" pitchFamily="18" charset="0"/>
              </a:rPr>
              <a:t> район с учетом следующих изменений в законодательстве Российской Федерации и Краснодарского края: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altLang="ru-RU" sz="2000" b="1" i="1" dirty="0">
                <a:latin typeface="Times New Roman" pitchFamily="18" charset="0"/>
                <a:cs typeface="Times New Roman" pitchFamily="18" charset="0"/>
              </a:rPr>
              <a:t>дополнительный  норматив отчислений  от налога на доходы физических лиц  в бюджет района  на 2023  год составит 10,22% , на 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altLang="ru-RU" sz="2000" b="1" i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i="1" dirty="0">
                <a:latin typeface="Times New Roman" pitchFamily="18" charset="0"/>
                <a:cs typeface="Times New Roman" pitchFamily="18" charset="0"/>
              </a:rPr>
              <a:t>год – 7,38%, на 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altLang="ru-RU" sz="2000" b="1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i="1" dirty="0">
                <a:latin typeface="Times New Roman" pitchFamily="18" charset="0"/>
                <a:cs typeface="Times New Roman" pitchFamily="18" charset="0"/>
              </a:rPr>
              <a:t>год – 7,22%;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altLang="ru-RU" sz="2000" b="1" i="1" dirty="0">
                <a:latin typeface="Times New Roman" pitchFamily="18" charset="0"/>
                <a:cs typeface="Times New Roman" pitchFamily="18" charset="0"/>
              </a:rPr>
              <a:t>введение института единого налогового платежа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000" b="1" i="1" dirty="0">
                <a:latin typeface="Times New Roman" pitchFamily="18" charset="0"/>
                <a:cs typeface="Times New Roman" pitchFamily="18" charset="0"/>
              </a:rPr>
              <a:t>    с 1 января  2023 года .</a:t>
            </a:r>
          </a:p>
        </p:txBody>
      </p:sp>
    </p:spTree>
    <p:extLst>
      <p:ext uri="{BB962C8B-B14F-4D97-AF65-F5344CB8AC3E}">
        <p14:creationId xmlns:p14="http://schemas.microsoft.com/office/powerpoint/2010/main" val="234993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719" y="-7620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b="1" dirty="0">
                <a:solidFill>
                  <a:srgbClr val="008CFF"/>
                </a:solidFill>
                <a:latin typeface="Arial Black" panose="020B0A04020102020204" pitchFamily="34" charset="0"/>
                <a:cs typeface="Times New Roman" pitchFamily="18" charset="0"/>
              </a:rPr>
              <a:t>Информация об объеме налоговых и неналоговых доходов, тыс. руб.</a:t>
            </a:r>
            <a:r>
              <a:rPr lang="ru-RU" altLang="ru-RU" sz="2000" b="1" dirty="0">
                <a:solidFill>
                  <a:srgbClr val="008CFF"/>
                </a:solidFill>
                <a:latin typeface="Arial Black" panose="020B0A04020102020204" pitchFamily="34" charset="0"/>
              </a:rPr>
              <a:t/>
            </a:r>
            <a:br>
              <a:rPr lang="ru-RU" altLang="ru-RU" sz="2000" b="1" dirty="0">
                <a:solidFill>
                  <a:srgbClr val="008CFF"/>
                </a:solidFill>
                <a:latin typeface="Arial Black" panose="020B0A04020102020204" pitchFamily="34" charset="0"/>
              </a:rPr>
            </a:br>
            <a:endParaRPr lang="ru-RU" sz="2000" dirty="0">
              <a:solidFill>
                <a:srgbClr val="008CFF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C476-9252-C343-9FCE-489A77E2EA66}" type="slidenum">
              <a:rPr lang="ru-RU" smtClean="0"/>
              <a:pPr/>
              <a:t>13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797125"/>
              </p:ext>
            </p:extLst>
          </p:nvPr>
        </p:nvGraphicFramePr>
        <p:xfrm>
          <a:off x="104773" y="594683"/>
          <a:ext cx="8943973" cy="449042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672610"/>
                <a:gridCol w="754152"/>
                <a:gridCol w="701228"/>
                <a:gridCol w="740921"/>
                <a:gridCol w="767381"/>
                <a:gridCol w="767381"/>
                <a:gridCol w="635075"/>
                <a:gridCol w="635075"/>
                <a:gridCol w="635075"/>
                <a:gridCol w="635075"/>
              </a:tblGrid>
              <a:tr h="13106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Наименование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Факт за 2021 год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 gridSpan="4">
                  <a:txBody>
                    <a:bodyPr/>
                    <a:lstStyle/>
                    <a:p>
                      <a:pPr algn="ctr" rtl="0" fontAlgn="t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Бюджет района по годам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t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Темпы роста 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34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Оценка 2022г.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Прогноз 2023г.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Прогноз 2024г.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Прогноз 2025г.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2022 / 2021 оценка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2023 / 2022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2024/2023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2025 / 2024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</a:tr>
              <a:tr h="12563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Налоговые доходы-всего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860 077,10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b="1" u="none" strike="noStrike">
                          <a:solidFill>
                            <a:srgbClr val="000000"/>
                          </a:solidFill>
                          <a:effectLst/>
                        </a:rPr>
                        <a:t>972 539,60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1 001 672,60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1 010 665,40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b="1" u="none" strike="noStrike">
                          <a:solidFill>
                            <a:srgbClr val="000000"/>
                          </a:solidFill>
                          <a:effectLst/>
                        </a:rPr>
                        <a:t>1 027 542,20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>
                          <a:solidFill>
                            <a:srgbClr val="000000"/>
                          </a:solidFill>
                          <a:effectLst/>
                        </a:rPr>
                        <a:t>113,1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>
                          <a:solidFill>
                            <a:srgbClr val="000000"/>
                          </a:solidFill>
                          <a:effectLst/>
                        </a:rPr>
                        <a:t>103,0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>
                          <a:solidFill>
                            <a:srgbClr val="000000"/>
                          </a:solidFill>
                          <a:effectLst/>
                        </a:rPr>
                        <a:t>100,9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101,7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</a:tr>
              <a:tr h="12563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Налог на прибыль организаций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13 762,00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13 025,00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14 050,00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14 325,00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14 610,00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94,6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107,9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102,0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102,0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</a:tr>
              <a:tr h="12563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Налог на доходы физических лиц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591 811,70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593 113,00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612 253,20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613 212,40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622 007,10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103,2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101,4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</a:tr>
              <a:tr h="12563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Доходы от уплаты акцизов на нефтепродукты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1 161,70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1 177,60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1 235,90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1 213,50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1 305,10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101,4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105,0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98,2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107,5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</a:tr>
              <a:tr h="18545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146 542,00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262 900,00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270 250,00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275 900,00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281 500,00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179,4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102,8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102,1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102,0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</a:tr>
              <a:tr h="18545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Единый налог на вмененный доход для отдельных видов деятельности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14 882,50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250,00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50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50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50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</a:tr>
              <a:tr h="12563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Единый сельскохозяйственный налог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20 342,30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24 857,00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25 364,50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25 890,50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26 438,00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122,2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102,0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102,1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102,1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</a:tr>
              <a:tr h="18545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51 667,70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57 000,00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58 150,00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59 350,00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60 500,00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110,3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102,0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102,1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101,9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</a:tr>
              <a:tr h="12563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Налог на и имущество организаций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4 888,90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5 217,00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5 319,00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5 424,00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5 532,00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106,7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102,0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102,0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102,0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</a:tr>
              <a:tr h="11973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ГОСУДАРСТВЕННАЯ ПОШЛИНА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15 018,30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15 000,00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15 000,00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15 300,00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15 600,00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99,9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102,0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102,0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</a:tr>
              <a:tr h="1256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Неналоговые доходы - всего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b="1" u="none" strike="noStrike">
                          <a:solidFill>
                            <a:srgbClr val="000000"/>
                          </a:solidFill>
                          <a:effectLst/>
                        </a:rPr>
                        <a:t>151 955,10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b="1" u="none" strike="noStrike">
                          <a:solidFill>
                            <a:srgbClr val="000000"/>
                          </a:solidFill>
                          <a:effectLst/>
                        </a:rPr>
                        <a:t>127 145,60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127 916,90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b="1" u="none" strike="noStrike">
                          <a:solidFill>
                            <a:srgbClr val="000000"/>
                          </a:solidFill>
                          <a:effectLst/>
                        </a:rPr>
                        <a:t>129 471,30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b="1" u="none" strike="noStrike">
                          <a:solidFill>
                            <a:srgbClr val="000000"/>
                          </a:solidFill>
                          <a:effectLst/>
                        </a:rPr>
                        <a:t>134 236,90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>
                          <a:solidFill>
                            <a:srgbClr val="000000"/>
                          </a:solidFill>
                          <a:effectLst/>
                        </a:rPr>
                        <a:t>83,7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>
                          <a:solidFill>
                            <a:srgbClr val="000000"/>
                          </a:solidFill>
                          <a:effectLst/>
                        </a:rPr>
                        <a:t>100,6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101,2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103,7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</a:tr>
              <a:tr h="18545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Арендная плата за земли до разграничения государственной  собственности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115 396,00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106 732,00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101 790,10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105 982,90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110 317,60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92,5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95,4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104,1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104,1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</a:tr>
              <a:tr h="18545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Арендная плата за земли находящиеся  в  муниципальной собственности  района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698,5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1 070,20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1 112,40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1 156,20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143,2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107,0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103,9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103,9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</a:tr>
              <a:tr h="12563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Доходы от сдачи в аренду имущества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2 367,60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2 364,00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2 327,00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2 303,00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2 303,00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99,8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98,4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99,0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</a:tr>
              <a:tr h="18545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Платежи от государственных и муниципальных унитарных предприятий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98,8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356,1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234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250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296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360,4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65,7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106,8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118,4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</a:tr>
              <a:tr h="11938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Плата за негативное воздействие на окружающую среду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5 427,30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5 518,00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5 855,00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6 212,00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6 472,00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101,7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106,1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106,1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104,2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</a:tr>
              <a:tr h="27519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Прочие доходы от использования имущества и прав, находящихся в государственной и муниципальной собственности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287,5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380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632,4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632,4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632,4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132,2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166,4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</a:tr>
              <a:tr h="18545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Прочие доходы от оказания   платных услуг и компенсации затрат государства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4 036,60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875,20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817,00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814,00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910,00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21,7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93,4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99,6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111,8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</a:tr>
              <a:tr h="22543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Доходы от продажи материальных и нематериальных активов, за исключением продажи земельных участков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105,9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95,2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80,6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92,3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67,7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89,9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84,7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114,5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73,3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</a:tr>
              <a:tr h="30574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Доходы от продажи земельных участков, находящихся в государственной  собственности (за исключением земельных участков автономных учреждений)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10 371,50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3 004,80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7 884,20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4 771,90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4 771,90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29,0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262,4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60,5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</a:tr>
              <a:tr h="12563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Доходы от приватизации имущества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6159,4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1 833,30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3 000,00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3 000,00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3 000,00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29,8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163,6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</a:tr>
              <a:tr h="12563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ШТРАФЫ, САНКЦИИ, ВОЗМЕЩЕНИЕ УЩЕРБА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6 668,40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4 554,40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3 887,00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3 964,40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3 974,10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68,3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85,3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102,0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</a:tr>
              <a:tr h="12563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Прочие неналоговые доходы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337,6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432,6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339,4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336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336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128,1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78,5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99,0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</a:tr>
              <a:tr h="1256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ИТОГО ДОХОДОВ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>
                          <a:solidFill>
                            <a:srgbClr val="000000"/>
                          </a:solidFill>
                          <a:effectLst/>
                        </a:rPr>
                        <a:t>1 012 032,20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>
                          <a:solidFill>
                            <a:srgbClr val="000000"/>
                          </a:solidFill>
                          <a:effectLst/>
                        </a:rPr>
                        <a:t>1 099 685,20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>
                          <a:solidFill>
                            <a:srgbClr val="000000"/>
                          </a:solidFill>
                          <a:effectLst/>
                        </a:rPr>
                        <a:t>1 129 589,50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>
                          <a:solidFill>
                            <a:srgbClr val="000000"/>
                          </a:solidFill>
                          <a:effectLst/>
                        </a:rPr>
                        <a:t>1 140 136,70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>
                          <a:solidFill>
                            <a:srgbClr val="000000"/>
                          </a:solidFill>
                          <a:effectLst/>
                        </a:rPr>
                        <a:t>1 161 779,10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>
                          <a:solidFill>
                            <a:srgbClr val="000000"/>
                          </a:solidFill>
                          <a:effectLst/>
                        </a:rPr>
                        <a:t>108,7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>
                          <a:solidFill>
                            <a:srgbClr val="000000"/>
                          </a:solidFill>
                          <a:effectLst/>
                        </a:rPr>
                        <a:t>102,7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100,9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101,9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8" marR="5368" marT="4026" marB="0" anchor="ctr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66750" cy="8357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4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3074898"/>
              </p:ext>
            </p:extLst>
          </p:nvPr>
        </p:nvGraphicFramePr>
        <p:xfrm>
          <a:off x="-396875" y="-20241"/>
          <a:ext cx="9540875" cy="5143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780543" y="-104775"/>
            <a:ext cx="7814649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8CFF"/>
                </a:solidFill>
                <a:latin typeface="Times New Roman" pitchFamily="18" charset="0"/>
                <a:cs typeface="Times New Roman" pitchFamily="18" charset="0"/>
              </a:rPr>
              <a:t>Доля налоговых доходов консолидированного бюджета края по отраслям хозяйственной деятельности</a:t>
            </a:r>
          </a:p>
        </p:txBody>
      </p:sp>
      <p:sp>
        <p:nvSpPr>
          <p:cNvPr id="8210" name="TextBox 1"/>
          <p:cNvSpPr txBox="1">
            <a:spLocks noChangeArrowheads="1"/>
          </p:cNvSpPr>
          <p:nvPr/>
        </p:nvSpPr>
        <p:spPr bwMode="auto">
          <a:xfrm>
            <a:off x="5760310" y="2598967"/>
            <a:ext cx="541337" cy="21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8,9%</a:t>
            </a:r>
            <a:endParaRPr lang="ru-RU" alt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2" name="TextBox 1"/>
          <p:cNvSpPr txBox="1">
            <a:spLocks noChangeArrowheads="1"/>
          </p:cNvSpPr>
          <p:nvPr/>
        </p:nvSpPr>
        <p:spPr bwMode="auto">
          <a:xfrm>
            <a:off x="5761897" y="3058083"/>
            <a:ext cx="539750" cy="21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0,9%</a:t>
            </a:r>
            <a:endParaRPr lang="ru-RU" alt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3" name="TextBox 1"/>
          <p:cNvSpPr txBox="1">
            <a:spLocks noChangeArrowheads="1"/>
          </p:cNvSpPr>
          <p:nvPr/>
        </p:nvSpPr>
        <p:spPr bwMode="auto">
          <a:xfrm>
            <a:off x="3581797" y="4072088"/>
            <a:ext cx="527050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6,3%</a:t>
            </a:r>
            <a:endParaRPr lang="ru-RU" alt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4" name="TextBox 1"/>
          <p:cNvSpPr txBox="1">
            <a:spLocks noChangeArrowheads="1"/>
          </p:cNvSpPr>
          <p:nvPr/>
        </p:nvSpPr>
        <p:spPr bwMode="auto">
          <a:xfrm>
            <a:off x="3156347" y="3627092"/>
            <a:ext cx="527050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7,3%</a:t>
            </a:r>
            <a:endParaRPr lang="ru-RU" alt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5" name="TextBox 1"/>
          <p:cNvSpPr txBox="1">
            <a:spLocks noChangeArrowheads="1"/>
          </p:cNvSpPr>
          <p:nvPr/>
        </p:nvSpPr>
        <p:spPr bwMode="auto">
          <a:xfrm>
            <a:off x="2892822" y="2670405"/>
            <a:ext cx="527050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9,0%</a:t>
            </a:r>
            <a:endParaRPr lang="ru-RU" alt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6" name="TextBox 1"/>
          <p:cNvSpPr txBox="1">
            <a:spLocks noChangeArrowheads="1"/>
          </p:cNvSpPr>
          <p:nvPr/>
        </p:nvSpPr>
        <p:spPr bwMode="auto">
          <a:xfrm>
            <a:off x="2892822" y="3219137"/>
            <a:ext cx="527050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2,2%</a:t>
            </a:r>
            <a:endParaRPr lang="ru-RU" alt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46922" y="2568607"/>
            <a:ext cx="123303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240403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-285750"/>
            <a:ext cx="8276669" cy="9941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Безвозмездные поступления, тыс. рублей</a:t>
            </a:r>
            <a:endParaRPr lang="ru-RU" sz="28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C476-9252-C343-9FCE-489A77E2EA66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389" cy="1059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79077284"/>
              </p:ext>
            </p:extLst>
          </p:nvPr>
        </p:nvGraphicFramePr>
        <p:xfrm>
          <a:off x="234886" y="2486025"/>
          <a:ext cx="4695826" cy="265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770269753"/>
              </p:ext>
            </p:extLst>
          </p:nvPr>
        </p:nvGraphicFramePr>
        <p:xfrm>
          <a:off x="4133850" y="2581275"/>
          <a:ext cx="5010150" cy="2343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24808371"/>
              </p:ext>
            </p:extLst>
          </p:nvPr>
        </p:nvGraphicFramePr>
        <p:xfrm>
          <a:off x="2933699" y="529814"/>
          <a:ext cx="4067176" cy="2270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9125" y="2324100"/>
            <a:ext cx="116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1" dirty="0" smtClean="0"/>
              <a:t>2023 год</a:t>
            </a:r>
            <a:endParaRPr lang="ru-RU" sz="18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9725" y="2508766"/>
            <a:ext cx="1163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i="1" dirty="0" smtClean="0"/>
              <a:t>2024 год</a:t>
            </a:r>
            <a:endParaRPr lang="ru-RU" sz="18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533775" y="411824"/>
            <a:ext cx="1163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i="1" dirty="0" smtClean="0"/>
              <a:t>2025 год</a:t>
            </a:r>
            <a:endParaRPr lang="ru-RU" sz="1800" b="1" i="1" dirty="0"/>
          </a:p>
        </p:txBody>
      </p:sp>
      <p:sp>
        <p:nvSpPr>
          <p:cNvPr id="5" name="Левая фигурная скобка 4"/>
          <p:cNvSpPr/>
          <p:nvPr/>
        </p:nvSpPr>
        <p:spPr>
          <a:xfrm>
            <a:off x="323849" y="2693432"/>
            <a:ext cx="298323" cy="2002392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8502170" y="2693432"/>
            <a:ext cx="303276" cy="2002392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492339" y="3525351"/>
            <a:ext cx="1268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/>
              <a:t>1 577 372,2</a:t>
            </a:r>
            <a:endParaRPr lang="ru-RU" sz="1600" b="1" i="1" dirty="0"/>
          </a:p>
        </p:txBody>
      </p:sp>
      <p:sp>
        <p:nvSpPr>
          <p:cNvPr id="14" name="TextBox 13"/>
          <p:cNvSpPr txBox="1"/>
          <p:nvPr/>
        </p:nvSpPr>
        <p:spPr>
          <a:xfrm rot="5400000">
            <a:off x="8311721" y="3554205"/>
            <a:ext cx="1326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/>
              <a:t>1 505 020, 6</a:t>
            </a:r>
            <a:endParaRPr lang="ru-RU" sz="1600" b="1" i="1" dirty="0"/>
          </a:p>
        </p:txBody>
      </p:sp>
      <p:sp>
        <p:nvSpPr>
          <p:cNvPr id="15" name="Левая фигурная скобка 14"/>
          <p:cNvSpPr/>
          <p:nvPr/>
        </p:nvSpPr>
        <p:spPr>
          <a:xfrm>
            <a:off x="2571750" y="596490"/>
            <a:ext cx="313944" cy="1727610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1695450" y="1323975"/>
            <a:ext cx="1268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/>
              <a:t>1 344 777,3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92892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389" y="160708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Основные подходы при формировании расходной </a:t>
            </a:r>
            <a:r>
              <a:rPr lang="ru-RU" sz="2400" b="1" dirty="0" smtClean="0"/>
              <a:t>части </a:t>
            </a:r>
            <a:r>
              <a:rPr lang="ru-RU" sz="2400" b="1" dirty="0"/>
              <a:t>районного </a:t>
            </a:r>
            <a:r>
              <a:rPr lang="ru-RU" sz="2400" b="1" dirty="0" smtClean="0"/>
              <a:t>бюджета</a:t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2400" b="1" dirty="0"/>
              <a:t>на </a:t>
            </a:r>
            <a:r>
              <a:rPr lang="ru-RU" sz="2400" b="1" dirty="0" smtClean="0"/>
              <a:t>2023-2025 </a:t>
            </a:r>
            <a:r>
              <a:rPr lang="ru-RU" sz="2400" b="1" dirty="0"/>
              <a:t>годы</a:t>
            </a:r>
            <a:br>
              <a:rPr lang="ru-RU" sz="2400" b="1" dirty="0"/>
            </a:b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C476-9252-C343-9FCE-489A77E2EA66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389" cy="1059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742789963"/>
              </p:ext>
            </p:extLst>
          </p:nvPr>
        </p:nvGraphicFramePr>
        <p:xfrm>
          <a:off x="536994" y="1059630"/>
          <a:ext cx="8267699" cy="3734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388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619" y="-67892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ru-RU" sz="1600" dirty="0"/>
              <a:t>Распределение расходов районного бюджета по разделам и подразделам классификации  расходов бюджетов Российской  Федерации на </a:t>
            </a:r>
            <a:r>
              <a:rPr lang="ru-RU" sz="1600" dirty="0" smtClean="0"/>
              <a:t>2023 </a:t>
            </a:r>
            <a:r>
              <a:rPr lang="ru-RU" sz="1600" dirty="0"/>
              <a:t>год и на плановый период </a:t>
            </a:r>
            <a:r>
              <a:rPr lang="ru-RU" sz="1600" dirty="0" smtClean="0"/>
              <a:t>2024 </a:t>
            </a:r>
            <a:r>
              <a:rPr lang="ru-RU" sz="1600" dirty="0"/>
              <a:t>и </a:t>
            </a:r>
            <a:r>
              <a:rPr lang="ru-RU" sz="1600" dirty="0" smtClean="0"/>
              <a:t>2025 </a:t>
            </a:r>
            <a:r>
              <a:rPr lang="ru-RU" sz="1600" dirty="0"/>
              <a:t>годов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C476-9252-C343-9FCE-489A77E2EA66}" type="slidenum">
              <a:rPr lang="ru-RU" smtClean="0"/>
              <a:pPr/>
              <a:t>17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146664"/>
              </p:ext>
            </p:extLst>
          </p:nvPr>
        </p:nvGraphicFramePr>
        <p:xfrm>
          <a:off x="55085" y="645231"/>
          <a:ext cx="9001126" cy="422910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394995"/>
                <a:gridCol w="3567406"/>
                <a:gridCol w="533400"/>
                <a:gridCol w="561975"/>
                <a:gridCol w="590550"/>
                <a:gridCol w="533400"/>
                <a:gridCol w="603287"/>
                <a:gridCol w="492490"/>
                <a:gridCol w="574541"/>
                <a:gridCol w="574541"/>
                <a:gridCol w="574541"/>
              </a:tblGrid>
              <a:tr h="1312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ФКР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Наименование показателя        (раздел, подраздел)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2021 год (факт)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2022 год*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2023 год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Плановый период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Динамика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4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2024 год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2025 год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2022/ 2021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2023/ 2022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2024/ 2023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2025/ 2024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</a:tr>
              <a:tr h="1274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01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Общегосударственные вопросы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187 251,7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230 550,0 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234 093,7 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233 389,4 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226 389,4 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123,1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101,5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99,7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97,0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</a:tr>
              <a:tr h="2330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0102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2 238,8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2 554,7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2 713,3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2 713,3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2 713,3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114,1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106,2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</a:tr>
              <a:tr h="2745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0103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7 155,0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8 061,4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8 419,7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8 419,7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8 419,7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112,7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104,4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</a:tr>
              <a:tr h="2762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0104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66 037,0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73 479,9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75 887,1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75 995,1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75 995,1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111,3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103,3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</a:tr>
              <a:tr h="1152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0105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Судебная система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27,6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262,0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74,4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64,8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64,8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949,3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28,4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87,1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</a:tr>
              <a:tr h="2466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0106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29 054,4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34 829,6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36 542,8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35 740,1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35 740,1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119,9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104,9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97,8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</a:tr>
              <a:tr h="1237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0107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Обеспечение проведения выборов и референдумов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7 124,5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</a:tr>
              <a:tr h="1152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0111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Резервные фонды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7 700,0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10 000,0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10 000,0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3 000,0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129,9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</a:tr>
              <a:tr h="1310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0113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Другие общегосударственные вопросы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82 738,9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96 537,9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100 456,4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100 456,4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100 456,4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116,7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104,1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</a:tr>
              <a:tr h="131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02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Национальная оборона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74,1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1 066,0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  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  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  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9,4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</a:tr>
              <a:tr h="131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0203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Мобилизационная и вневойсковая подготовка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1 000,0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</a:tr>
              <a:tr h="1237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0204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Мобилизационная подготовка экономики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74,1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66,0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89,1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151,5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</a:tr>
              <a:tr h="2273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03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38 591,7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52 590,5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49 892,5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46 121,9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46 121,9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136,3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94,9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92,4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</a:tr>
              <a:tr h="1310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0309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Гражданская оборона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478,5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3 882,1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3 920,6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150,0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150,0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811,3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101,0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3,8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</a:tr>
              <a:tr h="2405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0310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37 621,5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45 433,4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45 321,9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45 321,9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45 321,9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120,8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99,8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</a:tr>
              <a:tr h="2273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0314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491,7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3 275,0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650,0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650,0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650,0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666,1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88,4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</a:tr>
              <a:tr h="1728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04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Национальная экономика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29 334,4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35 207,1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31 110,3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38 993,1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34 546,8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120,0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88,4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125,3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88,6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</a:tr>
              <a:tr h="1152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0405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Сельское хозяйство и рыболовство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16 859,1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22 339,2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19 220,7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22 528,9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22 588,0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132,5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86,0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117,2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</a:tr>
              <a:tr h="1274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0409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Дорожное хозяйство (дорожные фонды)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4 051,4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1 271,8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1 235,9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1 213,5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1 305,1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31,4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97,2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98,2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107,5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</a:tr>
              <a:tr h="1201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0412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Другие вопросы в области национальной экономики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8 423,9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11 596,1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10 653,7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15 250,7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10 653,7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137,7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91,9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143,1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69,9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</a:tr>
              <a:tr h="120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05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Жилищно-коммунальное хозяйство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178 389,5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59 332,8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74 827,9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35 433,5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58 839,2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33,3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126,1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47,4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166,1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</a:tr>
              <a:tr h="1152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0501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Жилищное хозяйство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332,5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200,0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200,0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200,0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</a:tr>
              <a:tr h="1152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0502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Коммунальное хозяйство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165 495,4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43 362,7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58 940,1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19 805,2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43 210,9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26,2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135,9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33,6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218,2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</a:tr>
              <a:tr h="1819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0505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Другие вопросы в области жилищно-коммунального хозяйства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12 894,1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15 637,6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15 687,8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15 428,3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15 428,3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121,3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98,3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6" marR="2966" marT="2966" marB="0" anchor="ctr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389" cy="1059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153400" y="414399"/>
            <a:ext cx="9028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(тыс. рублей)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78388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619" y="-67892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ru-RU" sz="1600" dirty="0"/>
              <a:t>Распределение расходов районного бюджета по разделам и подразделам классификации  расходов бюджетов Российской  Федерации на </a:t>
            </a:r>
            <a:r>
              <a:rPr lang="ru-RU" sz="1600" dirty="0" smtClean="0"/>
              <a:t>2023 </a:t>
            </a:r>
            <a:r>
              <a:rPr lang="ru-RU" sz="1600" dirty="0"/>
              <a:t>год и на плановый период </a:t>
            </a:r>
            <a:r>
              <a:rPr lang="ru-RU" sz="1600" dirty="0" smtClean="0"/>
              <a:t>2024 </a:t>
            </a:r>
            <a:r>
              <a:rPr lang="ru-RU" sz="1600" dirty="0"/>
              <a:t>и </a:t>
            </a:r>
            <a:r>
              <a:rPr lang="ru-RU" sz="1600" dirty="0" smtClean="0"/>
              <a:t>2025 </a:t>
            </a:r>
            <a:r>
              <a:rPr lang="ru-RU" sz="1600" dirty="0"/>
              <a:t>годов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C476-9252-C343-9FCE-489A77E2EA66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143875" y="414399"/>
            <a:ext cx="9028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(тыс. рублей)</a:t>
            </a:r>
            <a:endParaRPr lang="ru-RU" sz="9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780902"/>
              </p:ext>
            </p:extLst>
          </p:nvPr>
        </p:nvGraphicFramePr>
        <p:xfrm>
          <a:off x="114299" y="645223"/>
          <a:ext cx="8932387" cy="4163447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391978"/>
                <a:gridCol w="2636973"/>
                <a:gridCol w="762000"/>
                <a:gridCol w="733425"/>
                <a:gridCol w="695325"/>
                <a:gridCol w="771525"/>
                <a:gridCol w="660553"/>
                <a:gridCol w="570152"/>
                <a:gridCol w="570152"/>
                <a:gridCol w="570152"/>
                <a:gridCol w="570152"/>
              </a:tblGrid>
              <a:tr h="11314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ФКР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Наименование показателя        (раздел, подраздел)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2021 год (факт)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2022 год*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2023 год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Плановый период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Динамика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8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2024 год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2025 год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2022/ 2021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2023/ 2022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2024/ 2023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2025/ 2024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</a:tr>
              <a:tr h="1164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07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Образование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1 681 462,4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1 866 537,2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1 797 312,4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1 842 047,1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1 672 719,4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111,0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96,3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102,5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90,8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</a:tr>
              <a:tr h="1131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0701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Дошкольное образование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711 380,5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734 355,5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715 530,7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715 759,7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711 929,1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103,2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97,4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99,5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</a:tr>
              <a:tr h="1131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0702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Общее образование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726 598,9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878 935,5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793 679,2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848 736,5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683 154,9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121,0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90,3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106,9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80,5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</a:tr>
              <a:tr h="1131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0703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Дополнительное образование детей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171 678,9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174 709,9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196 327,4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195 739,6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195 786,2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101,8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112,4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99,7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</a:tr>
              <a:tr h="1131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0707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Молодежная политика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10 915,5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10 624,6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18 017,2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8 017,2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8 017,2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97,3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169,6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44,5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</a:tr>
              <a:tr h="1164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0709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Другие вопросы в области образования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60 888,6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67 911,7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73 757,9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73 794,1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73 832,0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111,5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108,6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</a:tr>
              <a:tr h="1164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08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Культура, кинематография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75 593,5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76 684,2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86 003,6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86 003,6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85 743,8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101,4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112,2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99,7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</a:tr>
              <a:tr h="1131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0801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Культура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70 614,1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68 983,9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79 424,9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79 424,9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79 165,1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97,7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115,1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99,7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</a:tr>
              <a:tr h="1198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0804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Другие вопросы в области культуры, кинематографии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4 979,4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7 700,3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6 578,7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6 578,7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6 578,7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154,6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85,4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</a:tr>
              <a:tr h="1198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09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Здравоохранение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750,0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14 000,0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25 000,0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1866,7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178,6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</a:tr>
              <a:tr h="1131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0902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Амбулаторная помощь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750,0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14 000,0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25 000,0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1866,7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178,6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</a:tr>
              <a:tr h="1266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Социальная политика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126 487,5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154 625,9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160 640,2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142 359,0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118 057,2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122,2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103,9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88,6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82,9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</a:tr>
              <a:tr h="1131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Пенсионное обеспечение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5 113,4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6 400,0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7 574,3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7 574,3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7 574,3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125,2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118,3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</a:tr>
              <a:tr h="1131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Социальное обеспечение населения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190,0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</a:tr>
              <a:tr h="1131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Охрана семьи и детства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110 417,6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135 411,2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140 182,5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121 618,7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97 316,9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122,6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103,5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86,8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</a:tr>
              <a:tr h="1232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Другие вопросы в области социальной политики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10 766,5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12 814,7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12 883,4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13 166,0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13 166,0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119,0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102,2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</a:tr>
              <a:tr h="1232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Физическая культура и спорт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155 211,9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372 692,1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229 881,1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178 609,7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178 609,7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240,1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61,7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77,7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</a:tr>
              <a:tr h="1131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1101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Физическая культура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151 434,5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360 949,6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225 346,3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174 074,9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174 074,9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238,4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62,4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77,2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</a:tr>
              <a:tr h="1131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1102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Массовый спорт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7 456,8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</a:tr>
              <a:tr h="1232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1105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Другие вопросы в области физической культуры и спорта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3 777,4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4 285,7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4 534,8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4 534,8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4 534,8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113,5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105,8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</a:tr>
              <a:tr h="1232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Средства массовой информации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2 642,0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3 000,0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3 000,0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3 000,0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3 000,0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113,6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</a:tr>
              <a:tr h="1131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1201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Телевидение и радиовещание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1 199,5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1 450,0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1 500,0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1 500,0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1 500,0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120,9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103,4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</a:tr>
              <a:tr h="1198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1202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Периодическая печать и издательства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1 442,5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1 550,0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1 500,0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1 500,0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1 500,0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107,5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96,8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</a:tr>
              <a:tr h="1198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Обслуживание государственного долга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2 229,2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320,0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14,4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31,3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</a:tr>
              <a:tr h="2228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1301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Обслуживание государственного внутреннего и муниципального долга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2 229,2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320,0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14,4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31,3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</a:tr>
              <a:tr h="2228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11 239,1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30 548,2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5 000,0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5 000,0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5 000,0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271,8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16,4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</a:tr>
              <a:tr h="3325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1401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5 000,0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5 000,0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5 000,0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5 000,0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5 000,0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</a:tr>
              <a:tr h="1198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1403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Прочие межбюджетные трансферты общего характера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6 239,1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25 548,2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0,0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409,5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</a:tr>
              <a:tr h="113146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Условно утвержденные расходы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34 000,0  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67 000,0  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197,1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</a:tr>
              <a:tr h="113146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Расходы всего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2 489 257,0  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2 897 154,0  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2 696 961,7  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2 645 157,3  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2 496 227,4  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116,4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93,1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98,1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94,4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9" marR="3329" marT="3329" marB="0" anchor="ctr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389" cy="1059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17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-123825"/>
            <a:ext cx="8572500" cy="994172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Распределение бюджетных ассигнований по муниципальным программам Ейского района и непрограммным направлениям деятельности 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C476-9252-C343-9FCE-489A77E2EA66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6790" y="1213518"/>
            <a:ext cx="5326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    </a:t>
            </a:r>
            <a:endParaRPr lang="ru-RU" sz="18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587363"/>
              </p:ext>
            </p:extLst>
          </p:nvPr>
        </p:nvGraphicFramePr>
        <p:xfrm>
          <a:off x="99523" y="673016"/>
          <a:ext cx="8951485" cy="3879412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350411"/>
                <a:gridCol w="1623214"/>
                <a:gridCol w="675418"/>
                <a:gridCol w="461602"/>
                <a:gridCol w="590550"/>
                <a:gridCol w="495300"/>
                <a:gridCol w="647700"/>
                <a:gridCol w="438150"/>
                <a:gridCol w="609600"/>
                <a:gridCol w="476250"/>
                <a:gridCol w="571500"/>
                <a:gridCol w="476747"/>
                <a:gridCol w="385954"/>
                <a:gridCol w="385954"/>
                <a:gridCol w="385954"/>
                <a:gridCol w="377181"/>
              </a:tblGrid>
              <a:tr h="140530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№ п/п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Наименование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2021 год (исполнение)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2022 год *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2023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Плановый период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Динамика, 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3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всего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уд. вес в общем объеме, 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уд. вес в общем объеме, 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уд. вес в общем объеме, 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2024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2025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2022/2021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2023/2022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2024/2023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2025/2024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</a:tr>
              <a:tr h="364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уд. вес в общем объеме, 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уд. вес в общем объеме, 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507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РАСХОДЫ ВСЕГО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2 489 257,0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 </a:t>
                      </a:r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</a:p>
                    <a:p>
                      <a:pPr algn="ctr" rtl="0" fontAlgn="ctr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2 897 154,0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  </a:t>
                      </a:r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100,0</a:t>
                      </a:r>
                    </a:p>
                    <a:p>
                      <a:pPr algn="ctr" rtl="0" fontAlgn="ctr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2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696 961,7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 100,0 </a:t>
                      </a:r>
                      <a:endParaRPr lang="ru-RU" sz="800" u="none" strike="noStrike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rtl="0" fontAlgn="ctr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2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645 157,3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100,0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2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496 227,4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100,0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</a:t>
                      </a:r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116,4</a:t>
                      </a:r>
                    </a:p>
                    <a:p>
                      <a:pPr algn="ctr" rtl="0" fontAlgn="ctr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</a:t>
                      </a:r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93,1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</a:t>
                      </a:r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98,1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</a:t>
                      </a:r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94,4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</a:tr>
              <a:tr h="127754">
                <a:tc gridSpan="16"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в том числе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447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Расходы в рамках муниципальных программ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2 350 808,8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94,4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2 717 839,3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93,8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2 529 681,6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93,8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2 444 689,5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92,4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2 269 759,6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90,9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115,6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93,1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96,6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92,8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 anchor="b"/>
                </a:tc>
              </a:tr>
              <a:tr h="152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Развитие образования </a:t>
                      </a:r>
                      <a:endParaRPr lang="ru-RU" sz="700" b="1" u="none" strike="noStrike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1 556 232,1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62,5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1 743 896,2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1 676 842,9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1 701 718,2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64,3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1 571 503,7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63,0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112,1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96,2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101,5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92,3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</a:tr>
              <a:tr h="17809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Социальная поддержка </a:t>
                      </a:r>
                      <a:r>
                        <a:rPr lang="ru-RU" sz="700" b="1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граждан</a:t>
                      </a:r>
                    </a:p>
                    <a:p>
                      <a:pPr algn="l" rtl="0" fontAlgn="b"/>
                      <a:r>
                        <a:rPr lang="ru-RU" sz="700" b="1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63 734,3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72 673,7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77 114,7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79 529,7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3,0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81 062,9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3,2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114,0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106,1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103,1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101,9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</a:tr>
              <a:tr h="15646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Дети Ейского </a:t>
                      </a:r>
                      <a:r>
                        <a:rPr lang="ru-RU" sz="700" b="1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района</a:t>
                      </a:r>
                    </a:p>
                    <a:p>
                      <a:pPr algn="l" rtl="0" fontAlgn="b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54 267,3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73 000,3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75 852,5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55 300,7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2,1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29 503,8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1,2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134,5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103,9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72,9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53,4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</a:tr>
              <a:tr h="29383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Комплексное и устойчивое развитие Ейского района в сфере строительства и архитектуры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6 794,1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8 499,1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8 403,7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13 000,7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0,5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8 403,7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0,3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125,1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98,9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154,7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64,6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</a:tr>
              <a:tr h="12775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Обеспечение безопасности населения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59 627,3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79 233,2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57 289,5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53 121,9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52 121,9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2,1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132,9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72,3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92,7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98,1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</a:tr>
              <a:tr h="135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Развитие культуры </a:t>
                      </a:r>
                      <a:endParaRPr lang="ru-RU" sz="700" b="1" u="none" strike="noStrike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158 166,9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161 509,7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182 626,7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182 135,8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6,9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181 885,6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7,3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102,1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113,1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99,7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99,9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</a:tr>
              <a:tr h="1980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Развитие санаторно-курортного и туристского комплекса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161,1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0,1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200,0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200,0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775,9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16,0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</a:tr>
              <a:tr h="1980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Развитие физической культуры и спорта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149 886,4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308 935,3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186 448,0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178 609,7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6,8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178 609,7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7,2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206,1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60,4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95,8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</a:tr>
              <a:tr h="1980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Развитие жилищно-коммунального и дорожного хозяйства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164 541,5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55 704,6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65 372,3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28 841,8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1,1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26 933,4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1,1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33,9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117,4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44,1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93,4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</a:tr>
              <a:tr h="1916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Развитие топливно-энергетического комплекса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17 899,4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4 371,8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10 691,5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8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8 305,2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0,3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33 710,9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1,4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24,4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244,6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77,7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405,9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88" marR="6388" marT="6388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389" cy="1059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029575" y="419100"/>
            <a:ext cx="102143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(тыс. рублей)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85529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C476-9252-C343-9FCE-489A77E2EA66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389" cy="1059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2475" y="268220"/>
            <a:ext cx="82772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Monotype Corsiva" panose="03010101010201010101" pitchFamily="66" charset="0"/>
              </a:rPr>
              <a:t>Уважаемые жители Ейского района!</a:t>
            </a:r>
          </a:p>
          <a:p>
            <a:pPr algn="ctr"/>
            <a:r>
              <a:rPr lang="ru-RU" sz="2000" dirty="0" smtClean="0">
                <a:latin typeface="Monotype Corsiva" panose="03010101010201010101" pitchFamily="66" charset="0"/>
              </a:rPr>
              <a:t>Вашему вниманию предлагается «Бюджет для граждан», в котором кратко и в доступной форме отражены основные положения проекта бюджета  муниципального образования Ейский район на 2023 год и </a:t>
            </a:r>
            <a:endParaRPr lang="en-US" sz="2000" dirty="0" smtClean="0">
              <a:latin typeface="Monotype Corsiva" panose="03010101010201010101" pitchFamily="66" charset="0"/>
            </a:endParaRPr>
          </a:p>
          <a:p>
            <a:pPr algn="ctr"/>
            <a:r>
              <a:rPr lang="ru-RU" sz="2000" dirty="0" smtClean="0">
                <a:latin typeface="Monotype Corsiva" panose="03010101010201010101" pitchFamily="66" charset="0"/>
              </a:rPr>
              <a:t>на плановый период 2024 и 2025 годов.</a:t>
            </a:r>
            <a:r>
              <a:rPr lang="en-US" sz="2000" dirty="0" smtClean="0">
                <a:latin typeface="Monotype Corsiva" panose="03010101010201010101" pitchFamily="66" charset="0"/>
              </a:rPr>
              <a:t> </a:t>
            </a:r>
            <a:r>
              <a:rPr lang="ru-RU" sz="2000" dirty="0" smtClean="0">
                <a:latin typeface="Monotype Corsiva" panose="03010101010201010101" pitchFamily="66" charset="0"/>
              </a:rPr>
              <a:t>С 2013 года Ейский район ведет активную работу по информированию жителей о наполнении и расходовании бюджета. Прозрачность (открытость) районного бюджета обеспечивается за счет доступности, наглядности информации о бюджете, расширения участия граждан в бюджетном процессе, дальнейшего развития существующих форм взаимодействия с гражданами в виде публичных слушаний. </a:t>
            </a:r>
            <a:endParaRPr lang="ru-RU" sz="2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48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-142875"/>
            <a:ext cx="8572500" cy="994172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Распределение бюджетных ассигнований по муниципальным программам Ейского района и непрограммным направлениям деятельности 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C476-9252-C343-9FCE-489A77E2EA66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6790" y="1213518"/>
            <a:ext cx="5326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    </a:t>
            </a:r>
            <a:endParaRPr lang="ru-RU" sz="18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470750"/>
              </p:ext>
            </p:extLst>
          </p:nvPr>
        </p:nvGraphicFramePr>
        <p:xfrm>
          <a:off x="106789" y="565446"/>
          <a:ext cx="8951487" cy="4355863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337655"/>
                <a:gridCol w="1745410"/>
                <a:gridCol w="565980"/>
                <a:gridCol w="500135"/>
                <a:gridCol w="594383"/>
                <a:gridCol w="528340"/>
                <a:gridCol w="556644"/>
                <a:gridCol w="471732"/>
                <a:gridCol w="556644"/>
                <a:gridCol w="518906"/>
                <a:gridCol w="537774"/>
                <a:gridCol w="502841"/>
                <a:gridCol w="385954"/>
                <a:gridCol w="385954"/>
                <a:gridCol w="385954"/>
                <a:gridCol w="377181"/>
              </a:tblGrid>
              <a:tr h="24385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№ п/п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Наименование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2021 год (исполнение)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2022 год *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2023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Плановый период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Динамика, 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6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уд. вес в общем объеме, 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уд. вес в общем объеме, 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уд. вес в общем объеме, 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2024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2025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2022/2021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2023/2022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2024/2023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2025/2024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</a:tr>
              <a:tr h="482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уд. вес в общем объеме, 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уд. вес в общем объеме, 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65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Эффективное управление муниципальным имуществом и земельными ресурсами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14 437,2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0,6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16 684,4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0,6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18 590,7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18 590,7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         0,7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smtClean="0">
                          <a:solidFill>
                            <a:srgbClr val="000000"/>
                          </a:solidFill>
                          <a:effectLst/>
                        </a:rPr>
                        <a:t>   </a:t>
                      </a:r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18 590,7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0,7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115,6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111,4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</a:tr>
              <a:tr h="34165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Поддержка деятельности социально-ориентированных общественных организаций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2 000,0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2 225,0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2 200,0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2 200,0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         0,1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2 200,0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         0,1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111,3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98,9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</a:tr>
              <a:tr h="45384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Развитие сельского хозяйства  и регулирование рынков сельскохозяйственной продукции, сырья и продовольствия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16 859,0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22 339,2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0,8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19 220,7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22 528,9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0,9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22 588,0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         0,9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132,5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86,0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117,2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100,3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</a:tr>
              <a:tr h="16109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Молодежь Ейского </a:t>
                      </a:r>
                      <a:r>
                        <a:rPr lang="ru-RU" sz="7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района</a:t>
                      </a:r>
                    </a:p>
                    <a:p>
                      <a:pPr algn="l" rtl="0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10 202,4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0,4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11 477,3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0,4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22 172,1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0,8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12 172,1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         0,5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12 172,1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         0,5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112,5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193,2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54,9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</a:tr>
              <a:tr h="56604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Профилактика терроризма и экстремизма, усиление борьбы с преступностью, профилактика правонарушений и противодействие коррупции в Ейском районе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30 688,4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13 186,3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0,5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10 250,0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0,4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4 284,6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         0,2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2 300,0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0,1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43,0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77,7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41,8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53,7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</a:tr>
              <a:tr h="1561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Управление муниципальными финансами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31 262,6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1,3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48 733,9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35 263,2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1,3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35 263,2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         1,3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35 263,2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         1,4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155,9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72,4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</a:tr>
              <a:tr h="2294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Медиасреда Ейского района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2 641,9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3 000,0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3 000,0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3 000,0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         0,1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3 000,0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         0,1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113,6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100,0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</a:tr>
              <a:tr h="2294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Социально-экономическое развитие Ейского района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642,9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    0,1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947,0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950,0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950,0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         0,0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950,0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         0,0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147,3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100,3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</a:tr>
              <a:tr h="1707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Информатизация Ейского района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1 833,5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0,1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1 760,0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0,1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1 760,0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1 760,0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         0,1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</a:t>
                      </a:r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1 760,0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         0,1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96,0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100,0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</a:tr>
              <a:tr h="34165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Строительство (создание) объектов государственной и муниципальной собственности в Ейском районе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1 930,5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   0,1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81 412,3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2,8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68 433,1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4,1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36 176,3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         2,1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0,0                 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            - 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4217,2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84,1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52,9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</a:tr>
              <a:tr h="14412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Непрограммные расходы</a:t>
                      </a:r>
                      <a:endParaRPr lang="ru-RU" sz="7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</a:t>
                      </a:r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138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448,2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5,6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179 314,7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6,2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167 280,1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6,2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166 467,8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         6,3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159 467,8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         6,4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129,5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93,3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99,5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95,8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</a:tr>
              <a:tr h="229460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Условно </a:t>
                      </a:r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утвержденные </a:t>
                      </a:r>
                      <a:r>
                        <a:rPr lang="ru-RU" sz="7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расходы</a:t>
                      </a:r>
                    </a:p>
                    <a:p>
                      <a:pPr algn="ctr" rtl="0" fontAlgn="b"/>
                      <a:endParaRPr lang="ru-RU" sz="7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 Х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 Х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 Х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 Х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Х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 Х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34 000,0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         1,3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</a:t>
                      </a:r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67 000,0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         2,7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 Х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>
                          <a:solidFill>
                            <a:srgbClr val="000000"/>
                          </a:solidFill>
                          <a:effectLst/>
                        </a:rPr>
                        <a:t> Х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Х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Х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11" marR="5511" marT="5511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15325" y="334614"/>
            <a:ext cx="8947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</a:t>
            </a:r>
            <a:r>
              <a:rPr lang="ru-RU" sz="900" dirty="0" smtClean="0"/>
              <a:t>тыс. рублей)</a:t>
            </a:r>
            <a:endParaRPr lang="ru-RU" sz="9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389" cy="1059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66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419" y="-171450"/>
            <a:ext cx="7886700" cy="994172"/>
          </a:xfrm>
        </p:spPr>
        <p:txBody>
          <a:bodyPr>
            <a:normAutofit/>
          </a:bodyPr>
          <a:lstStyle/>
          <a:p>
            <a:pPr lvl="0" algn="ctr"/>
            <a:r>
              <a:rPr lang="ru-RU" altLang="ru-RU" sz="1600" dirty="0">
                <a:solidFill>
                  <a:srgbClr val="008CFF"/>
                </a:solidFill>
                <a:latin typeface="Arial Black" panose="020B0A04020102020204"/>
              </a:rPr>
              <a:t>Отдельные целевые показатели муниципальных программ Ейского района</a:t>
            </a:r>
            <a:r>
              <a:rPr lang="ru-RU" sz="1600" dirty="0">
                <a:solidFill>
                  <a:srgbClr val="008CFF"/>
                </a:solidFill>
                <a:latin typeface="Calibri"/>
              </a:rPr>
              <a:t/>
            </a:r>
            <a:br>
              <a:rPr lang="ru-RU" sz="1600" dirty="0">
                <a:solidFill>
                  <a:srgbClr val="008CFF"/>
                </a:solidFill>
                <a:latin typeface="Calibri"/>
              </a:rPr>
            </a:br>
            <a:endParaRPr lang="ru-RU" sz="1600" dirty="0">
              <a:solidFill>
                <a:srgbClr val="008CFF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C476-9252-C343-9FCE-489A77E2EA66}" type="slidenum">
              <a:rPr lang="ru-RU" smtClean="0"/>
              <a:pPr/>
              <a:t>21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188925"/>
              </p:ext>
            </p:extLst>
          </p:nvPr>
        </p:nvGraphicFramePr>
        <p:xfrm>
          <a:off x="114297" y="446788"/>
          <a:ext cx="8963028" cy="464617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425433"/>
                <a:gridCol w="5727720"/>
                <a:gridCol w="609600"/>
                <a:gridCol w="523875"/>
                <a:gridCol w="561975"/>
                <a:gridCol w="561975"/>
                <a:gridCol w="552450"/>
              </a:tblGrid>
              <a:tr h="214639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№ п/п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Единица измерения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2022 год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(план)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2023 год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(прогноз)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  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Плановый период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94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2024 год (прогноз)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2025год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(прогноз)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 anchor="ctr"/>
                </a:tc>
              </a:tr>
              <a:tr h="13108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</a:tr>
              <a:tr h="13108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Муниципальная программа "Развитие образования в Ейском районе"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08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Охват детей программами дошкольного образования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%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</a:tr>
              <a:tr h="26217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Доля педагогических работников дошкольных образовательных организаций, которым при прохождении аттестации присвоена высшая или первая категория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%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61,5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75,2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80,3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87,2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</a:tr>
              <a:tr h="26217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Охват детей в возрасте от 5 до 18 лет программами дополнительного образования (удельный вес численности детей, получающих услуги дополнительного образования, в общей численности детей в возрасте 5-18 лет)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%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74,0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74,5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75,0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75,0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</a:tr>
              <a:tr h="26217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Доля педагогических работников общеобразовательных организаций, которым при прохождении аттестации присвоена первая и высшая категория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%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11,1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11,1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11,1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11,1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</a:tr>
              <a:tr h="26217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Доля выпускников, не получивших аттестат о среднем общем образовании в общей численности выпускников муниципальных общеобразовательных организаций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%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0,5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0,4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0,3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0,2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</a:tr>
              <a:tr h="26217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Количество молодых специалистов, трудоустроившихся в образовательные организации Ейского района после окончания обучения в профессиональных образовательных организациях и организациях высшего образования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кол-во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человек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</a:tr>
              <a:tr h="26217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Количество выпускников муниципальных образовательных организаций, расположенных на территории Ейского района, заключивших договор о целевом обучении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кол-во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человек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</a:tr>
              <a:tr h="26217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Количество дошкольных образовательных организаций, в которых планируется проведение  капитального ремонта, в текущем году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шт.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</a:tr>
              <a:tr h="26217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Количество общеобразовательных организаций, в которых планируется проведение  капитального ремонта, в текущем году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шт.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</a:tr>
              <a:tr h="13108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Муниципальная программа "Социальная поддержка граждан в Ейском районе"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217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Доля детей-сирот и детей, оставшихся без попечения родителей, переданных на воспитание в семьи граждан из числа вновь выявленных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%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</a:tr>
              <a:tr h="26217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Доля охвата детей-сирот и детей, оставшихся без попечения родителей, которым предоставляется ежемесячная денежная выплата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%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</a:tr>
              <a:tr h="26217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Доля охвата лиц, замещавших муниципальные должности и должности муниципальной службы муниципального образования </a:t>
                      </a: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</a:rPr>
                        <a:t>Ейский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 район, которым полагается дополнительное материальное обеспечение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%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196" marR="39196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389" cy="1059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30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419" y="-171450"/>
            <a:ext cx="7886700" cy="994172"/>
          </a:xfrm>
        </p:spPr>
        <p:txBody>
          <a:bodyPr>
            <a:normAutofit/>
          </a:bodyPr>
          <a:lstStyle/>
          <a:p>
            <a:pPr lvl="0" algn="ctr"/>
            <a:r>
              <a:rPr lang="ru-RU" altLang="ru-RU" sz="1600" dirty="0">
                <a:solidFill>
                  <a:srgbClr val="008CFF"/>
                </a:solidFill>
                <a:latin typeface="Arial Black" panose="020B0A04020102020204"/>
              </a:rPr>
              <a:t>Отдельные целевые показатели муниципальных программ Ейского района</a:t>
            </a:r>
            <a:r>
              <a:rPr lang="ru-RU" sz="1600" dirty="0">
                <a:solidFill>
                  <a:srgbClr val="008CFF"/>
                </a:solidFill>
                <a:latin typeface="Calibri"/>
              </a:rPr>
              <a:t/>
            </a:r>
            <a:br>
              <a:rPr lang="ru-RU" sz="1600" dirty="0">
                <a:solidFill>
                  <a:srgbClr val="008CFF"/>
                </a:solidFill>
                <a:latin typeface="Calibri"/>
              </a:rPr>
            </a:br>
            <a:endParaRPr lang="ru-RU" sz="1600" dirty="0">
              <a:solidFill>
                <a:srgbClr val="008CFF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C476-9252-C343-9FCE-489A77E2EA66}" type="slidenum">
              <a:rPr lang="ru-RU" smtClean="0"/>
              <a:pPr/>
              <a:t>22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151642"/>
              </p:ext>
            </p:extLst>
          </p:nvPr>
        </p:nvGraphicFramePr>
        <p:xfrm>
          <a:off x="114301" y="529814"/>
          <a:ext cx="8934449" cy="44735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71474"/>
                <a:gridCol w="5533590"/>
                <a:gridCol w="667185"/>
                <a:gridCol w="581025"/>
                <a:gridCol w="561975"/>
                <a:gridCol w="638175"/>
                <a:gridCol w="581025"/>
              </a:tblGrid>
              <a:tr h="599774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№ п/п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Единица измерения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2022 год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(план)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2023 год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(прогноз)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  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Плановый период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2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2024 год (прогноз)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2025год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(прогноз)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 anchor="ctr"/>
                </a:tc>
              </a:tr>
              <a:tr h="14654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</a:tr>
              <a:tr h="14654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Муниципальная программа "Дети Ейского района"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08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Количество муниципальных конкурсов, соревнований, олимпиад и иных мероприятий, проведенных для выявления одаренных детей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шт.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39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</a:tr>
              <a:tr h="14654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Доля детей, отдохнувших в профильных лагерях и лагерях труда и отдыха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%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7,9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7,9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7,9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</a:tr>
              <a:tr h="29308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Количество мероприятий для детей, состоящих на учете в комиссии по делам несовершеннолетних и защите их прав, ОДН ОУУП и ПДН ОМВД по Ейскому району, внутришкольном учете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шт.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</a:tr>
              <a:tr h="58617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Количество детей-сирот и детей, оставшихся без попечения родителей и лиц из их числа, получивших единовременное пособие на государственную регистрацию права собственности (права пожизненного наследуемого владения), в том числе на оплату услуг, необходимых для ее осуществления, за исключением жилых помещений, приобретенных за счет средств краевого бюджета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чел.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</a:tr>
              <a:tr h="14654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Муниципальная программа "Обеспечение безопасности населения Ейского района"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963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Своевременное доведение до населения сигналов оповещения и экстренной информации: количество своевременно доведенных сигналов оповещения и предоставленной населению экстренной информации/количество угроз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%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</a:tr>
              <a:tr h="43963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Выполнение требований пожарной безопасности в учреждениях, подведомственных управлению образованием администрации муниципального образования Ейский район: количество объектов, на которых проведены работы по выполнению требований пожарной безопасности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шт.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26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53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53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53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</a:tr>
              <a:tr h="43963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Ввод в эксплуатацию аппаратно-программных комплексов обзорного видеонаблюдения, включающих в себя камеры обзорного видеонаблюдения: количество приобретенных и (или) установленных камер обзорного видеонаблюдения и введенных в эксплуатацию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шт.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16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</a:tr>
              <a:tr h="47627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Создание и содержание системы обеспечения вызова экстренных оперативных служб по единому номеру «112»: количество дежурно-диспетчерских служб экстренного вызова, подключенных к системе «112» и работающих с единой дежурной диспетчерской службой Ейского района в автоматизированном режиме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шт.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888" marR="44888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389" cy="1059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41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419" y="-171450"/>
            <a:ext cx="7886700" cy="994172"/>
          </a:xfrm>
        </p:spPr>
        <p:txBody>
          <a:bodyPr>
            <a:normAutofit/>
          </a:bodyPr>
          <a:lstStyle/>
          <a:p>
            <a:pPr lvl="0" algn="ctr"/>
            <a:r>
              <a:rPr lang="ru-RU" altLang="ru-RU" sz="1600" dirty="0">
                <a:solidFill>
                  <a:srgbClr val="008CFF"/>
                </a:solidFill>
                <a:latin typeface="Arial Black" panose="020B0A04020102020204"/>
              </a:rPr>
              <a:t>Отдельные целевые показатели муниципальных программ Ейского района</a:t>
            </a:r>
            <a:r>
              <a:rPr lang="ru-RU" sz="1600" dirty="0">
                <a:solidFill>
                  <a:srgbClr val="008CFF"/>
                </a:solidFill>
                <a:latin typeface="Calibri"/>
              </a:rPr>
              <a:t/>
            </a:r>
            <a:br>
              <a:rPr lang="ru-RU" sz="1600" dirty="0">
                <a:solidFill>
                  <a:srgbClr val="008CFF"/>
                </a:solidFill>
                <a:latin typeface="Calibri"/>
              </a:rPr>
            </a:br>
            <a:endParaRPr lang="ru-RU" sz="1600" dirty="0">
              <a:solidFill>
                <a:srgbClr val="008CFF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C476-9252-C343-9FCE-489A77E2EA66}" type="slidenum">
              <a:rPr lang="ru-RU" smtClean="0"/>
              <a:pPr/>
              <a:t>23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998041"/>
              </p:ext>
            </p:extLst>
          </p:nvPr>
        </p:nvGraphicFramePr>
        <p:xfrm>
          <a:off x="114302" y="638969"/>
          <a:ext cx="8915397" cy="394388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476248"/>
                <a:gridCol w="5172075"/>
                <a:gridCol w="773533"/>
                <a:gridCol w="607142"/>
                <a:gridCol w="527255"/>
                <a:gridCol w="679572"/>
                <a:gridCol w="679572"/>
              </a:tblGrid>
              <a:tr h="669403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№ п/п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Единица измерения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2022 год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(план)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2023 год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(прогноз)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  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Плановый период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4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2024 год (прогноз)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2025год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(прогноз)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 anchor="ctr"/>
                </a:tc>
              </a:tr>
              <a:tr h="1037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</a:tr>
              <a:tr h="1037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Муниципальная программа "Развитие культуры в Ейском районе"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7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Количество клубных формирований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35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36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36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36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</a:tr>
              <a:tr h="1037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Число участников клубных формирований  культурно-досуговых учреждений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512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513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513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513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</a:tr>
              <a:tr h="1037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Число детей, участников творческих мероприятий культурно-досуговых учреждений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16350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16400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16450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16500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</a:tr>
              <a:tr h="1037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Количество общедоступных библиотек, подключенных к сети «Интернет»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17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17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17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17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</a:tr>
              <a:tr h="20743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Посещаемость муниципальных музейных учреждений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тыс. человек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14,6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14,9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15,0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15,0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</a:tr>
              <a:tr h="1037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Количество выставок и выставочных проектов, осуществляемых муниципальным музеем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22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23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24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25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</a:tr>
              <a:tr h="31114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 Подшивка и переплет документов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хранения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</a:tr>
              <a:tr h="31114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Прием документов на хранение в архив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хранения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1500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1500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1500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1500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</a:tr>
              <a:tr h="31114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Выдачи документов в читальном зале архива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хранения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1200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1200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1200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1200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</a:tr>
              <a:tr h="1037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Муниципальная программа "Развитие санаторно-курортного и туристского комплекса в Ейском районе"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43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Количество отдыхающих, посетивших муниципальное образование Ейский район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тыс.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человек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779,8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788,2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759,3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766,9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</a:tr>
              <a:tr h="1037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Количество организаций в санаторно-курортном и туристском комплексе Ейского района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104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105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105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105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</a:tr>
              <a:tr h="1037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Коечная емкость предприятий санаторно-курортного комплекса Ейского района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8395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9355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9355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9355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672" marR="46672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389" cy="1059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66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419" y="-171450"/>
            <a:ext cx="7886700" cy="994172"/>
          </a:xfrm>
        </p:spPr>
        <p:txBody>
          <a:bodyPr>
            <a:normAutofit/>
          </a:bodyPr>
          <a:lstStyle/>
          <a:p>
            <a:pPr lvl="0" algn="ctr"/>
            <a:r>
              <a:rPr lang="ru-RU" altLang="ru-RU" sz="1600" dirty="0">
                <a:solidFill>
                  <a:srgbClr val="008CFF"/>
                </a:solidFill>
                <a:latin typeface="Arial Black" panose="020B0A04020102020204"/>
              </a:rPr>
              <a:t>Отдельные целевые показатели муниципальных программ Ейского района</a:t>
            </a:r>
            <a:r>
              <a:rPr lang="ru-RU" sz="1600" dirty="0">
                <a:solidFill>
                  <a:srgbClr val="008CFF"/>
                </a:solidFill>
                <a:latin typeface="Calibri"/>
              </a:rPr>
              <a:t/>
            </a:r>
            <a:br>
              <a:rPr lang="ru-RU" sz="1600" dirty="0">
                <a:solidFill>
                  <a:srgbClr val="008CFF"/>
                </a:solidFill>
                <a:latin typeface="Calibri"/>
              </a:rPr>
            </a:br>
            <a:endParaRPr lang="ru-RU" sz="1600" dirty="0">
              <a:solidFill>
                <a:srgbClr val="008CFF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C476-9252-C343-9FCE-489A77E2EA66}" type="slidenum">
              <a:rPr lang="ru-RU" smtClean="0"/>
              <a:pPr/>
              <a:t>24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600311"/>
              </p:ext>
            </p:extLst>
          </p:nvPr>
        </p:nvGraphicFramePr>
        <p:xfrm>
          <a:off x="66675" y="529815"/>
          <a:ext cx="8991599" cy="455003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428625"/>
                <a:gridCol w="5514212"/>
                <a:gridCol w="533909"/>
                <a:gridCol w="612331"/>
                <a:gridCol w="531762"/>
                <a:gridCol w="685380"/>
                <a:gridCol w="685380"/>
              </a:tblGrid>
              <a:tr h="435986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№ п/п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Единица измерения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2022 год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(план)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2023 год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(прогноз)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  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Плановый период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03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2024 год (прогноз)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2025год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(прогноз)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 anchor="ctr"/>
                </a:tc>
              </a:tr>
              <a:tr h="14606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</a:tr>
              <a:tr h="14606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Муниципальная программа "Развитие физической культуры и спорта в Ейском районе"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06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Доля населения, систематически занимающегося физической культурой и спортом, в общей численности населения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%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58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60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61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62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</a:tr>
              <a:tr h="29212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Доля обучающихся, систематически занимающихся физической культурой и спортом, в общей численности обучающихся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%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37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38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38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39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</a:tr>
              <a:tr h="29212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указанной категории населения 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       %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18,9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19,0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19,1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19,2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</a:tr>
              <a:tr h="14606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Обеспеченность спортивными сооружениями в Ейском районе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292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292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292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292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</a:tr>
              <a:tr h="14606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Единовременная пропускная способность спортивных сооружений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чел.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3252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3252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3252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3252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</a:tr>
              <a:tr h="14606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Количество проведенных официальных физкультурно-спортивных мероприятий, включенных в календарный план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155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160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170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170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</a:tr>
              <a:tr h="29212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Количество участников физкультурно-спортивных мероприятий, принявших участие в официальных спортивных и физкультурных мероприятиях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8200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8450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8950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8950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</a:tr>
              <a:tr h="29212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Доля занимающихся, имеющих спортивные разряды, в общей численности занимающихся в спортивных школах, подведомственных ОФКС </a:t>
                      </a:r>
                      <a:r>
                        <a:rPr lang="ru-RU" sz="750" dirty="0" err="1">
                          <a:solidFill>
                            <a:srgbClr val="000000"/>
                          </a:solidFill>
                          <a:effectLst/>
                        </a:rPr>
                        <a:t>Ейского</a:t>
                      </a: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750" dirty="0" smtClean="0">
                          <a:solidFill>
                            <a:srgbClr val="000000"/>
                          </a:solidFill>
                          <a:effectLst/>
                        </a:rPr>
                        <a:t>района</a:t>
                      </a: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%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42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43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44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</a:tr>
              <a:tr h="29212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Количество призовых мест, завоеванных занимающимися в спортивных учреждениях на краевых и всероссийских соревнованиях, в том числе лицам с ограниченными возможностями здоровья и инвалидами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200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210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220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230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</a:tr>
              <a:tr h="14606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Муниципальная программа "Развитие жилищно-коммунального и дорожного хозяйства в Ейском районе"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06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Количество построенных водозаборных сооружений 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</a:tr>
              <a:tr h="14606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Количество отремонтированных объектов водоснабжения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</a:tr>
              <a:tr h="14606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Количество отремонтированных автомобильных дорог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</a:tr>
              <a:tr h="14606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Количество приобретенных мусорных контейнеров для отходов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76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</a:tr>
              <a:tr h="14606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Количество построенных мест (площадок) накопления твердых коммунальных отходов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</a:tr>
              <a:tr h="14606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Муниципальная программа "Развитие топливно-энергетического комплекса Ейском районе"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06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Количество населенных пунктов, в которых планируется строительство сетей газоснабжения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шт.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</a:tr>
              <a:tr h="14606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Протяженность (строительство) внутри поселковых газопроводов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км</a:t>
                      </a:r>
                      <a:r>
                        <a:rPr lang="ru-RU" sz="750" baseline="300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271" marR="40271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389" cy="1059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96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419" y="-171450"/>
            <a:ext cx="7886700" cy="994172"/>
          </a:xfrm>
        </p:spPr>
        <p:txBody>
          <a:bodyPr>
            <a:normAutofit/>
          </a:bodyPr>
          <a:lstStyle/>
          <a:p>
            <a:pPr lvl="0" algn="ctr"/>
            <a:r>
              <a:rPr lang="ru-RU" altLang="ru-RU" sz="1600" dirty="0">
                <a:solidFill>
                  <a:srgbClr val="008CFF"/>
                </a:solidFill>
                <a:latin typeface="Arial Black" panose="020B0A04020102020204"/>
              </a:rPr>
              <a:t>Отдельные целевые показатели муниципальных программ Ейского района</a:t>
            </a:r>
            <a:r>
              <a:rPr lang="ru-RU" sz="1600" dirty="0">
                <a:solidFill>
                  <a:srgbClr val="008CFF"/>
                </a:solidFill>
                <a:latin typeface="Calibri"/>
              </a:rPr>
              <a:t/>
            </a:r>
            <a:br>
              <a:rPr lang="ru-RU" sz="1600" dirty="0">
                <a:solidFill>
                  <a:srgbClr val="008CFF"/>
                </a:solidFill>
                <a:latin typeface="Calibri"/>
              </a:rPr>
            </a:br>
            <a:endParaRPr lang="ru-RU" sz="1600" dirty="0">
              <a:solidFill>
                <a:srgbClr val="008CFF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C476-9252-C343-9FCE-489A77E2EA66}" type="slidenum">
              <a:rPr lang="ru-RU" smtClean="0"/>
              <a:pPr/>
              <a:t>25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414729"/>
              </p:ext>
            </p:extLst>
          </p:nvPr>
        </p:nvGraphicFramePr>
        <p:xfrm>
          <a:off x="85727" y="452117"/>
          <a:ext cx="8953498" cy="46783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33373"/>
                <a:gridCol w="5753100"/>
                <a:gridCol w="619125"/>
                <a:gridCol w="581025"/>
                <a:gridCol w="542925"/>
                <a:gridCol w="571500"/>
                <a:gridCol w="552450"/>
              </a:tblGrid>
              <a:tr h="451565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solidFill>
                            <a:srgbClr val="000000"/>
                          </a:solidFill>
                          <a:effectLst/>
                        </a:rPr>
                        <a:t>№ п/п</a:t>
                      </a:r>
                      <a:endParaRPr lang="ru-RU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Единица измерения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2022 год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(план)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2023 год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(прогноз)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  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Плановый период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40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2024 год (прогноз)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2025год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(прогноз)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 anchor="ctr"/>
                </a:tc>
              </a:tr>
              <a:tr h="13222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75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</a:tr>
              <a:tr h="12153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Муниципальная программа "Поддержка </a:t>
                      </a:r>
                      <a:r>
                        <a:rPr lang="ru-RU" sz="700" dirty="0" err="1">
                          <a:solidFill>
                            <a:srgbClr val="000000"/>
                          </a:solidFill>
                          <a:effectLst/>
                        </a:rPr>
                        <a:t>Ейского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 районного казачьего общества"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53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Число членов </a:t>
                      </a:r>
                      <a:r>
                        <a:rPr lang="ru-RU" sz="700" dirty="0" err="1">
                          <a:solidFill>
                            <a:srgbClr val="000000"/>
                          </a:solidFill>
                          <a:effectLst/>
                        </a:rPr>
                        <a:t>Ейского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 районного казачьего общества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чел.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780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785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790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795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</a:tr>
              <a:tr h="12153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Численность кадетских казачьих классов и групп казачьей направленности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43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48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50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</a:tr>
              <a:tr h="12153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Количество учащихся в кадетских казачьих классах и группах казачьей направленности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чел.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525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585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645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745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</a:tr>
              <a:tr h="12153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Количество проведенных программных мероприятий патриотической направленности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102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115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127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139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</a:tr>
              <a:tr h="25872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Число казаков-дружинников в казачьих дружинах, участвующих в охране общественного порядка на территории муниципального образования </a:t>
                      </a:r>
                      <a:r>
                        <a:rPr lang="ru-RU" sz="700" dirty="0" err="1">
                          <a:solidFill>
                            <a:srgbClr val="000000"/>
                          </a:solidFill>
                          <a:effectLst/>
                        </a:rPr>
                        <a:t>Ейский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 район 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чел.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41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43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43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43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</a:tr>
              <a:tr h="12153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r>
                        <a:rPr lang="ru-RU" sz="700" dirty="0" smtClean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Муниципальная программа "Эффективное управление муниципальным имуществом и земельными ресурсами </a:t>
                      </a:r>
                      <a:r>
                        <a:rPr lang="ru-RU" sz="700" dirty="0" err="1">
                          <a:solidFill>
                            <a:srgbClr val="000000"/>
                          </a:solidFill>
                          <a:effectLst/>
                        </a:rPr>
                        <a:t>Ейского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 района"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992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Объем полученных доходов от сдачи в аренду муниципального имущества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 smtClean="0">
                          <a:solidFill>
                            <a:srgbClr val="000000"/>
                          </a:solidFill>
                          <a:effectLst/>
                        </a:rPr>
                        <a:t>млн.рублей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2,35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2,44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2,53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4,0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</a:tr>
              <a:tr h="25872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Объем полученных доходов от арендной платы за земельные участки, государственная собственность на которые не разграничена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rgbClr val="000000"/>
                          </a:solidFill>
                          <a:effectLst/>
                        </a:rPr>
                        <a:t>млн. рублей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71,08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73,71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76,44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80,18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</a:tr>
              <a:tr h="25872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Количество земельных участков для индивидуального жилищного строительства и ведения личного подсобного хозяйства, предоставленных гражданам, имеющим трех и более детей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шт.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30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</a:tr>
              <a:tr h="13992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Объем полученных доходов от приватизации муниципального имущества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 smtClean="0">
                          <a:solidFill>
                            <a:srgbClr val="000000"/>
                          </a:solidFill>
                          <a:effectLst/>
                        </a:rPr>
                        <a:t>млн.рублей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1,5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1,5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0,5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0,5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</a:tr>
              <a:tr h="13992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r>
                        <a:rPr lang="ru-RU" sz="700" dirty="0" smtClean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Муниципальная программа "Развитие сельского хозяйства и регулирование рынков сельскохозяйственной продукции, сырья и продовольствия в Ейском районе"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992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Объем производства сельскохозяйственной продукции в хозяйствах всех категорий (в ценах соответствующих лет)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 smtClean="0">
                          <a:solidFill>
                            <a:srgbClr val="000000"/>
                          </a:solidFill>
                          <a:effectLst/>
                        </a:rPr>
                        <a:t>млн.рублей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12664,9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13649,0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13920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14198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</a:tr>
              <a:tr h="13992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Наполнение официального сайта муниципального образования Ейский район информацией для сельхозтоваропроизводителей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статьи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35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47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49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53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</a:tr>
              <a:tr h="25872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Размещение в средствах массовой информации материалов по вопросам деятельности сельхозтоваропроизводителей (газетные публикации)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статьи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16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</a:tr>
              <a:tr h="25872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Число участников проведенных мероприятий, в том числе семинаров, «круглых столов», конференций по вопросам развития  сельского хозяйства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350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370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390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410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</a:tr>
              <a:tr h="25872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Среднемесячная номинальная заработная плата в сельском хозяйстве (по сельскохозяйственным организациям, не относящимся к субъектам малого предпринимательства)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рублей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31569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32200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32844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33500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</a:tr>
              <a:tr h="12153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Количество отловленных безнадзорных животных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голов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300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137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389" cy="1059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98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419" y="-171450"/>
            <a:ext cx="7886700" cy="994172"/>
          </a:xfrm>
        </p:spPr>
        <p:txBody>
          <a:bodyPr>
            <a:normAutofit/>
          </a:bodyPr>
          <a:lstStyle/>
          <a:p>
            <a:pPr lvl="0" algn="ctr"/>
            <a:r>
              <a:rPr lang="ru-RU" altLang="ru-RU" sz="1600" dirty="0">
                <a:solidFill>
                  <a:srgbClr val="008CFF"/>
                </a:solidFill>
                <a:latin typeface="Arial Black" panose="020B0A04020102020204"/>
              </a:rPr>
              <a:t>Отдельные целевые показатели муниципальных программ Ейского района</a:t>
            </a:r>
            <a:r>
              <a:rPr lang="ru-RU" sz="1600" dirty="0">
                <a:solidFill>
                  <a:srgbClr val="008CFF"/>
                </a:solidFill>
                <a:latin typeface="Calibri"/>
              </a:rPr>
              <a:t/>
            </a:r>
            <a:br>
              <a:rPr lang="ru-RU" sz="1600" dirty="0">
                <a:solidFill>
                  <a:srgbClr val="008CFF"/>
                </a:solidFill>
                <a:latin typeface="Calibri"/>
              </a:rPr>
            </a:br>
            <a:endParaRPr lang="ru-RU" sz="1600" dirty="0">
              <a:solidFill>
                <a:srgbClr val="008CFF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C476-9252-C343-9FCE-489A77E2EA66}" type="slidenum">
              <a:rPr lang="ru-RU" smtClean="0"/>
              <a:pPr/>
              <a:t>26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700658"/>
              </p:ext>
            </p:extLst>
          </p:nvPr>
        </p:nvGraphicFramePr>
        <p:xfrm>
          <a:off x="180974" y="602263"/>
          <a:ext cx="8867776" cy="449456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409576"/>
                <a:gridCol w="5581650"/>
                <a:gridCol w="695325"/>
                <a:gridCol w="476250"/>
                <a:gridCol w="552450"/>
                <a:gridCol w="561975"/>
                <a:gridCol w="590550"/>
              </a:tblGrid>
              <a:tr h="442097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rgbClr val="000000"/>
                          </a:solidFill>
                          <a:effectLst/>
                        </a:rPr>
                        <a:t>№ п/п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Единица измерения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2022 год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(план)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2023 год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(прогноз)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  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Плановый период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44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2024 год (прогноз)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2025год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(прогноз)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 anchor="ctr"/>
                </a:tc>
              </a:tr>
              <a:tr h="14609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</a:tr>
              <a:tr h="14609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r>
                        <a:rPr lang="ru-RU" sz="700" dirty="0" smtClean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Муниципальная программа "Поддержка деятельности социально-ориентированных общественных организаций </a:t>
                      </a:r>
                      <a:r>
                        <a:rPr lang="ru-RU" sz="700" dirty="0" err="1">
                          <a:solidFill>
                            <a:srgbClr val="000000"/>
                          </a:solidFill>
                          <a:effectLst/>
                        </a:rPr>
                        <a:t>Ейского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 района"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09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Количество ветеранов и инвалидов, получивших разъяснения о порядке участия в программных мероприятиях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чел.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65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65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65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65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</a:tr>
              <a:tr h="14609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Количество социально-ориентированных некоммерческих организаций, получивших муниципальную поддержку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</a:tr>
              <a:tr h="29218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Число членов некоммерческих организаций, участвующих в мероприятиях, посвященных знаменательным датам, проводимым в районе, крае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500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500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500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500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</a:tr>
              <a:tr h="29218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Число консультаций, оказанных ветеранам о порядке предоставления социальных услуг и мер государственной поддержки, проводимых культурно-спортивных мероприятий в крае, районе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150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150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150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150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</a:tr>
              <a:tr h="29218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Количество мероприятий, проведенных некоммерческими организациями в ходе реализации общественно-полезных программ для различных целевых групп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30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30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30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30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</a:tr>
              <a:tr h="14609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Муниципальная программа "Управление муниципальными финансами Ейского района"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218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Удельный вес бюджетной отчетности об испонении консолидированного бюджета МО Ейский район, представленной в министерство финансов Краснодарского края в установленные им сроки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%.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</a:tr>
              <a:tr h="14609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Объем сокращения муниципального долга муниципального образования Ейский район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тыс. руб.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41316,0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</a:tr>
              <a:tr h="15850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r>
                        <a:rPr lang="ru-RU" sz="700" dirty="0" smtClean="0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r>
                        <a:rPr lang="ru-RU" sz="700" dirty="0" smtClean="0">
                          <a:solidFill>
                            <a:srgbClr val="000000"/>
                          </a:solidFill>
                          <a:effectLst/>
                        </a:rPr>
                        <a:t>Муниципальная 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программа «Социально-экономическое развитие </a:t>
                      </a:r>
                      <a:r>
                        <a:rPr lang="ru-RU" sz="700" dirty="0" err="1">
                          <a:solidFill>
                            <a:srgbClr val="000000"/>
                          </a:solidFill>
                          <a:effectLst/>
                        </a:rPr>
                        <a:t>Ейского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 района»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125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Темп роста инвестиций в основной капитал по крупным и средним организациям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% к </a:t>
                      </a:r>
                      <a:r>
                        <a:rPr lang="ru-RU" sz="700" dirty="0" smtClean="0">
                          <a:solidFill>
                            <a:srgbClr val="000000"/>
                          </a:solidFill>
                          <a:effectLst/>
                        </a:rPr>
                        <a:t>пред. 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году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100,2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100,5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104,9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100,2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</a:tr>
              <a:tr h="14609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Количество субъектов малого и среднего предпринимательства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4826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4833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4842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5862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</a:tr>
              <a:tr h="14609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Объем инвестиций в основной капитал по крупным и средним предприятиям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млн. руб.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2005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2125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2353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2100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</a:tr>
              <a:tr h="14609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Количество соглашений в сфере реализации инвестиционных проектов на территории Ейского района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единиц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</a:tr>
              <a:tr h="29218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Наполнение официального сайта муниципального образования </a:t>
                      </a:r>
                      <a:r>
                        <a:rPr lang="ru-RU" sz="700" dirty="0" err="1">
                          <a:solidFill>
                            <a:srgbClr val="000000"/>
                          </a:solidFill>
                          <a:effectLst/>
                        </a:rPr>
                        <a:t>Ейский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 район </a:t>
                      </a:r>
                      <a:r>
                        <a:rPr lang="ru-RU" sz="700" dirty="0" smtClean="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en-US" sz="700" u="none" dirty="0" smtClean="0">
                          <a:solidFill>
                            <a:srgbClr val="000000"/>
                          </a:solidFill>
                          <a:effectLst/>
                        </a:rPr>
                        <a:t>www,</a:t>
                      </a:r>
                      <a:r>
                        <a:rPr lang="ru-RU" sz="700" u="none" dirty="0" smtClean="0">
                          <a:solidFill>
                            <a:srgbClr val="000000"/>
                          </a:solidFill>
                          <a:effectLst/>
                          <a:hlinkClick r:id="rId2"/>
                        </a:rPr>
                        <a:t>.</a:t>
                      </a:r>
                      <a:r>
                        <a:rPr lang="en-US" sz="700" dirty="0" err="1">
                          <a:solidFill>
                            <a:srgbClr val="000000"/>
                          </a:solidFill>
                          <a:effectLst/>
                        </a:rPr>
                        <a:t>yeskraion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.</a:t>
                      </a:r>
                      <a:r>
                        <a:rPr lang="en-US" sz="700" dirty="0" err="1">
                          <a:solidFill>
                            <a:srgbClr val="000000"/>
                          </a:solidFill>
                          <a:effectLst/>
                        </a:rPr>
                        <a:t>ru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) и инвестиционного портала (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</a:rPr>
                        <a:t>www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.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</a:rPr>
                        <a:t>invest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r>
                        <a:rPr lang="en-US" sz="700" dirty="0" err="1">
                          <a:solidFill>
                            <a:srgbClr val="000000"/>
                          </a:solidFill>
                          <a:effectLst/>
                        </a:rPr>
                        <a:t>eisk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.</a:t>
                      </a:r>
                      <a:r>
                        <a:rPr lang="en-US" sz="700" dirty="0" err="1">
                          <a:solidFill>
                            <a:srgbClr val="000000"/>
                          </a:solidFill>
                          <a:effectLst/>
                        </a:rPr>
                        <a:t>ru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) информацией для субъектов предпринимательства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единиц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200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205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210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215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</a:tr>
              <a:tr h="29218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Число участников проведенных мероприятий, в том числе «Неделя малого и среднего бизнеса Ейского района», семинаров, «круглых столов», конференций по вопросам развития и поддержки субъектов малого и среднего предпринимательства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единиц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210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215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220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225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289" marR="36289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389" cy="1059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4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094" y="0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dirty="0">
                <a:solidFill>
                  <a:srgbClr val="008CFF"/>
                </a:solidFill>
                <a:latin typeface="Arial Black" panose="020B0A04020102020204"/>
              </a:rPr>
              <a:t>Отдельные целевые показатели муниципальных программ </a:t>
            </a:r>
            <a:r>
              <a:rPr lang="ru-RU" altLang="ru-RU" sz="1800" dirty="0" err="1">
                <a:solidFill>
                  <a:srgbClr val="008CFF"/>
                </a:solidFill>
                <a:latin typeface="Arial Black" panose="020B0A04020102020204"/>
              </a:rPr>
              <a:t>Ейского</a:t>
            </a:r>
            <a:r>
              <a:rPr lang="ru-RU" altLang="ru-RU" sz="1800" dirty="0">
                <a:solidFill>
                  <a:srgbClr val="008CFF"/>
                </a:solidFill>
                <a:latin typeface="Arial Black" panose="020B0A04020102020204"/>
              </a:rPr>
              <a:t> района</a:t>
            </a:r>
            <a:r>
              <a:rPr lang="ru-RU" sz="1800" dirty="0">
                <a:solidFill>
                  <a:srgbClr val="008CFF"/>
                </a:solidFill>
                <a:latin typeface="Calibri"/>
              </a:rPr>
              <a:t/>
            </a:r>
            <a:br>
              <a:rPr lang="ru-RU" sz="1800" dirty="0">
                <a:solidFill>
                  <a:srgbClr val="008CFF"/>
                </a:solidFill>
                <a:latin typeface="Calibri"/>
              </a:rPr>
            </a:b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C476-9252-C343-9FCE-489A77E2EA66}" type="slidenum">
              <a:rPr lang="ru-RU" smtClean="0"/>
              <a:pPr/>
              <a:t>27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31714"/>
              </p:ext>
            </p:extLst>
          </p:nvPr>
        </p:nvGraphicFramePr>
        <p:xfrm>
          <a:off x="142875" y="857248"/>
          <a:ext cx="8839200" cy="396599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447675"/>
                <a:gridCol w="5229225"/>
                <a:gridCol w="690069"/>
                <a:gridCol w="601952"/>
                <a:gridCol w="689179"/>
                <a:gridCol w="600075"/>
                <a:gridCol w="581025"/>
              </a:tblGrid>
              <a:tr h="864485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№ п/п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Единица измерения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2022 год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(план)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2023 год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(прогноз)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  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Плановый период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13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2024 год (прогноз)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2025год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(прогноз)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 anchor="ctr"/>
                </a:tc>
              </a:tr>
              <a:tr h="15642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</a:tr>
              <a:tr h="32854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Муниципальная программа «Профилактика терроризма и экстремизма, усиление борьбы с преступностью, профилактика правонарушений и противодействие коррупции в Ейском районе»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919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Уровень преступности (количество преступлений, совершенных на 10 тысяч человек населения района)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138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136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134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132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</a:tr>
              <a:tr h="32919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Количество публикаций в средствах массовой информации материалов по вопросам охраны общественного порядка и борьбы с преступностью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48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48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50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50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</a:tr>
              <a:tr h="32919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Количество публикаций в средствах массовой информации материалов по вопросам противодействия терроризму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</a:tr>
              <a:tr h="15642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Количество преступлений, совершенных на улицах и в других общественных местах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590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590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580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580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</a:tr>
              <a:tr h="50195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Количество образовательных организаций, в которых проведены работы по установке, замене, капитальному (текущему) ремонту ограждений территорий образовательных организаций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</a:tr>
              <a:tr h="15642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Муниципальная программа «Строительство (создание) объектов государственной и муниципальной собственности в Ейском районе»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42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Количество построенных фельдшерско-акушерских пунктов и офиса врача общей практики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</a:tr>
              <a:tr h="15642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Количество изготовленной проектно-сметной документации на объекты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ед.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169" marR="53169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389" cy="1059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0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244" y="-17145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Муниципальный долг</a:t>
            </a:r>
            <a:endParaRPr lang="ru-RU" sz="32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C476-9252-C343-9FCE-489A77E2EA66}" type="slidenum">
              <a:rPr lang="ru-RU" smtClean="0"/>
              <a:pPr/>
              <a:t>28</a:t>
            </a:fld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389" cy="1059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002211"/>
              </p:ext>
            </p:extLst>
          </p:nvPr>
        </p:nvGraphicFramePr>
        <p:xfrm>
          <a:off x="994352" y="178594"/>
          <a:ext cx="4929187" cy="3226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6087314"/>
              </p:ext>
            </p:extLst>
          </p:nvPr>
        </p:nvGraphicFramePr>
        <p:xfrm>
          <a:off x="-201912" y="1323830"/>
          <a:ext cx="8745538" cy="4193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 Box 41"/>
          <p:cNvSpPr txBox="1">
            <a:spLocks noChangeArrowheads="1"/>
          </p:cNvSpPr>
          <p:nvPr/>
        </p:nvSpPr>
        <p:spPr bwMode="auto">
          <a:xfrm>
            <a:off x="1" y="1641872"/>
            <a:ext cx="17192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</a:rPr>
              <a:t>млн.руб.</a:t>
            </a: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4630952" y="2150951"/>
            <a:ext cx="44563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Структура муниципального долга МО Ейский район</a:t>
            </a:r>
          </a:p>
          <a:p>
            <a:pPr algn="r"/>
            <a:endParaRPr lang="ru-RU" sz="20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r"/>
            <a:endParaRPr lang="ru-RU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3528867" y="850668"/>
            <a:ext cx="35101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solidFill>
                  <a:srgbClr val="000000"/>
                </a:solidFill>
                <a:latin typeface="Times New Roman" pitchFamily="18" charset="0"/>
              </a:rPr>
              <a:t>Динамика </a:t>
            </a:r>
            <a:r>
              <a:rPr lang="ru-RU" altLang="ru-RU" sz="2000" b="1" i="1" dirty="0">
                <a:solidFill>
                  <a:srgbClr val="000000"/>
                </a:solidFill>
                <a:latin typeface="Times New Roman" pitchFamily="18" charset="0"/>
              </a:rPr>
              <a:t>долговой</a:t>
            </a:r>
            <a:r>
              <a:rPr lang="ru-RU" altLang="ru-RU" sz="1800" b="1" i="1" dirty="0">
                <a:solidFill>
                  <a:srgbClr val="000000"/>
                </a:solidFill>
                <a:latin typeface="Times New Roman" pitchFamily="18" charset="0"/>
              </a:rPr>
              <a:t> нагрузки, %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94352" y="3387793"/>
            <a:ext cx="471019" cy="864096"/>
          </a:xfrm>
          <a:prstGeom prst="roundRect">
            <a:avLst/>
          </a:prstGeom>
          <a:solidFill>
            <a:srgbClr val="66FF33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TextBox 19"/>
          <p:cNvSpPr txBox="1">
            <a:spLocks noChangeArrowheads="1"/>
          </p:cNvSpPr>
          <p:nvPr/>
        </p:nvSpPr>
        <p:spPr bwMode="auto">
          <a:xfrm rot="16200000">
            <a:off x="983236" y="3586639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</a:rPr>
              <a:t>2,2</a:t>
            </a:r>
            <a:endParaRPr lang="ru-RU" altLang="ru-RU" sz="1800" b="1" dirty="0">
              <a:solidFill>
                <a:srgbClr val="0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47680" y="3771305"/>
            <a:ext cx="471019" cy="480584"/>
          </a:xfrm>
          <a:prstGeom prst="roundRect">
            <a:avLst/>
          </a:prstGeom>
          <a:solidFill>
            <a:srgbClr val="66FF33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35348" y="3937841"/>
            <a:ext cx="471019" cy="314048"/>
          </a:xfrm>
          <a:prstGeom prst="roundRect">
            <a:avLst/>
          </a:prstGeom>
          <a:solidFill>
            <a:srgbClr val="66FF33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380377" y="3937841"/>
            <a:ext cx="471019" cy="314048"/>
          </a:xfrm>
          <a:prstGeom prst="roundRect">
            <a:avLst/>
          </a:prstGeom>
          <a:solidFill>
            <a:srgbClr val="66FF33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03321" y="3937841"/>
            <a:ext cx="471019" cy="314048"/>
          </a:xfrm>
          <a:prstGeom prst="roundRect">
            <a:avLst/>
          </a:prstGeom>
          <a:solidFill>
            <a:srgbClr val="66FF33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 rot="16200000">
            <a:off x="3918224" y="3910198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</a:rPr>
              <a:t>0,1</a:t>
            </a:r>
            <a:endParaRPr lang="ru-RU" altLang="ru-RU" sz="1800" b="1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 rot="16200000">
            <a:off x="2366436" y="3834394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</a:rPr>
              <a:t>0,32</a:t>
            </a:r>
            <a:endParaRPr lang="ru-RU" altLang="ru-RU" sz="1800" b="1" dirty="0">
              <a:solidFill>
                <a:srgbClr val="000000"/>
              </a:solidFill>
            </a:endParaRPr>
          </a:p>
        </p:txBody>
      </p:sp>
      <p:sp>
        <p:nvSpPr>
          <p:cNvPr id="20" name="TextBox 26"/>
          <p:cNvSpPr txBox="1">
            <a:spLocks noChangeArrowheads="1"/>
          </p:cNvSpPr>
          <p:nvPr/>
        </p:nvSpPr>
        <p:spPr bwMode="auto">
          <a:xfrm rot="16200000">
            <a:off x="5363253" y="3910198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</a:rPr>
              <a:t>0,1</a:t>
            </a:r>
            <a:endParaRPr lang="ru-RU" altLang="ru-RU" sz="1800" b="1" dirty="0">
              <a:solidFill>
                <a:srgbClr val="000000"/>
              </a:solidFill>
            </a:endParaRPr>
          </a:p>
        </p:txBody>
      </p:sp>
      <p:sp>
        <p:nvSpPr>
          <p:cNvPr id="21" name="TextBox 26"/>
          <p:cNvSpPr txBox="1">
            <a:spLocks noChangeArrowheads="1"/>
          </p:cNvSpPr>
          <p:nvPr/>
        </p:nvSpPr>
        <p:spPr bwMode="auto">
          <a:xfrm rot="16200000">
            <a:off x="6786197" y="3902910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</a:rPr>
              <a:t>0,1</a:t>
            </a:r>
            <a:endParaRPr lang="ru-RU" altLang="ru-RU" sz="1800" b="1" dirty="0">
              <a:solidFill>
                <a:srgbClr val="000000"/>
              </a:solidFill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1051203" y="792937"/>
            <a:ext cx="5840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2020г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1719264" y="1046831"/>
            <a:ext cx="5840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2021г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2627785" y="1250737"/>
            <a:ext cx="5840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2022г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3371426" y="1794854"/>
            <a:ext cx="5840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2023г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4406367" y="1938699"/>
            <a:ext cx="5840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2024г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5196722" y="1938698"/>
            <a:ext cx="5840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2025г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177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55"/>
            <a:ext cx="9144000" cy="5143555"/>
          </a:xfrm>
          <a:prstGeom prst="rect">
            <a:avLst/>
          </a:prstGeom>
          <a:gradFill flip="none" rotWithShape="1">
            <a:gsLst>
              <a:gs pos="0">
                <a:srgbClr val="024AFF"/>
              </a:gs>
              <a:gs pos="25000">
                <a:srgbClr val="8DC0FF"/>
              </a:gs>
              <a:gs pos="10000">
                <a:srgbClr val="4993FF"/>
              </a:gs>
              <a:gs pos="70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342C85C-3293-9449-9B43-7FF5A2F6B723}"/>
              </a:ext>
            </a:extLst>
          </p:cNvPr>
          <p:cNvSpPr txBox="1"/>
          <p:nvPr/>
        </p:nvSpPr>
        <p:spPr>
          <a:xfrm>
            <a:off x="1041643" y="2260098"/>
            <a:ext cx="3037522" cy="623248"/>
          </a:xfrm>
          <a:prstGeom prst="rect">
            <a:avLst/>
          </a:prstGeom>
        </p:spPr>
        <p:txBody>
          <a:bodyPr lIns="48981" tIns="24491" rIns="48981" bIns="24491">
            <a:noAutofit/>
          </a:bodyPr>
          <a:lstStyle>
            <a:defPPr>
              <a:defRPr lang="ru-RU"/>
            </a:defPPr>
            <a:lvl1pPr defTabSz="914400">
              <a:defRPr sz="1800" b="1">
                <a:solidFill>
                  <a:srgbClr val="1890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3600" dirty="0" smtClean="0">
                <a:solidFill>
                  <a:srgbClr val="0000FF"/>
                </a:solidFill>
              </a:rPr>
              <a:t>КОНТАКТЫ:</a:t>
            </a:r>
            <a:endParaRPr lang="ru-RU" sz="3600" dirty="0">
              <a:solidFill>
                <a:srgbClr val="0000FF"/>
              </a:solidFill>
            </a:endParaRPr>
          </a:p>
        </p:txBody>
      </p:sp>
      <p:pic>
        <p:nvPicPr>
          <p:cNvPr id="15" name="Picture 23" descr="Shape, circle&#10;&#10;Description automatically generated">
            <a:extLst>
              <a:ext uri="{FF2B5EF4-FFF2-40B4-BE49-F238E27FC236}">
                <a16:creationId xmlns:a16="http://schemas.microsoft.com/office/drawing/2014/main" xmlns="" id="{5A424292-2CB7-4CE6-4257-40D19CB07F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116" y="348222"/>
            <a:ext cx="4446999" cy="4446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09116" y="1602226"/>
            <a:ext cx="42543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000000"/>
                </a:solidFill>
                <a:latin typeface="Monotype Corsiva" panose="03010101010201010101" pitchFamily="66" charset="0"/>
              </a:rPr>
              <a:t>Финансовое управление</a:t>
            </a:r>
          </a:p>
          <a:p>
            <a:pPr lvl="0" algn="ctr">
              <a:defRPr/>
            </a:pPr>
            <a:r>
              <a:rPr lang="ru-RU" sz="2000" b="1" dirty="0">
                <a:solidFill>
                  <a:srgbClr val="000000"/>
                </a:solidFill>
                <a:latin typeface="Monotype Corsiva" panose="03010101010201010101" pitchFamily="66" charset="0"/>
              </a:rPr>
              <a:t>администрации муниципального</a:t>
            </a:r>
          </a:p>
          <a:p>
            <a:pPr lvl="0" algn="ctr">
              <a:defRPr/>
            </a:pPr>
            <a:r>
              <a:rPr lang="ru-RU" sz="2000" b="1" dirty="0">
                <a:solidFill>
                  <a:srgbClr val="000000"/>
                </a:solidFill>
                <a:latin typeface="Monotype Corsiva" panose="03010101010201010101" pitchFamily="66" charset="0"/>
              </a:rPr>
              <a:t>образования Ейский район</a:t>
            </a:r>
          </a:p>
          <a:p>
            <a:pPr lvl="0" algn="ctr">
              <a:defRPr/>
            </a:pPr>
            <a:r>
              <a:rPr lang="ru-RU" sz="2000" b="1" dirty="0">
                <a:solidFill>
                  <a:srgbClr val="000000"/>
                </a:solidFill>
                <a:latin typeface="Monotype Corsiva" panose="03010101010201010101" pitchFamily="66" charset="0"/>
              </a:rPr>
              <a:t>353680, г. Ейск ,ул. Победы, д. 113</a:t>
            </a:r>
          </a:p>
          <a:p>
            <a:pPr lvl="0" algn="ctr">
              <a:defRPr/>
            </a:pPr>
            <a:r>
              <a:rPr lang="ru-RU" sz="2000" b="1" dirty="0">
                <a:solidFill>
                  <a:srgbClr val="000000"/>
                </a:solidFill>
                <a:latin typeface="Monotype Corsiva" panose="03010101010201010101" pitchFamily="66" charset="0"/>
              </a:rPr>
              <a:t>тел.(861-32)2-53-70</a:t>
            </a:r>
          </a:p>
          <a:p>
            <a:pPr lvl="0" algn="ctr">
              <a:defRPr/>
            </a:pPr>
            <a:r>
              <a:rPr lang="en-US" sz="2000" b="1" dirty="0">
                <a:solidFill>
                  <a:srgbClr val="000000"/>
                </a:solidFill>
                <a:latin typeface="Monotype Corsiva" panose="03010101010201010101" pitchFamily="66" charset="0"/>
              </a:rPr>
              <a:t>E-mail</a:t>
            </a:r>
            <a:r>
              <a:rPr lang="ru-RU" sz="2000" b="1" dirty="0">
                <a:solidFill>
                  <a:srgbClr val="000000"/>
                </a:solidFill>
                <a:latin typeface="Monotype Corsiva" panose="03010101010201010101" pitchFamily="66" charset="0"/>
              </a:rPr>
              <a:t>:</a:t>
            </a:r>
            <a:r>
              <a:rPr lang="en-US" sz="2000" b="1" dirty="0">
                <a:solidFill>
                  <a:srgbClr val="000000"/>
                </a:solidFill>
                <a:latin typeface="Monotype Corsiva" panose="03010101010201010101" pitchFamily="66" charset="0"/>
              </a:rPr>
              <a:t>eskfin@mail.kuban.ru</a:t>
            </a:r>
            <a:endParaRPr lang="ru-RU" sz="2000" b="1" dirty="0">
              <a:solidFill>
                <a:srgbClr val="0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389" cy="1059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15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399" y="-213583"/>
            <a:ext cx="8516601" cy="9941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Значение «Бюджета для граждан»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C476-9252-C343-9FCE-489A77E2EA66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389" cy="1059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240280" y="1077925"/>
            <a:ext cx="1675287" cy="53729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Monotype Corsiva" panose="03010101010201010101" pitchFamily="66" charset="0"/>
              </a:rPr>
              <a:t>Цели:</a:t>
            </a:r>
            <a:endParaRPr lang="ru-RU" sz="2000" dirty="0">
              <a:latin typeface="Monotype Corsiva" panose="03010101010201010101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080" y="688628"/>
            <a:ext cx="732973" cy="77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2570" y="688628"/>
            <a:ext cx="6941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 smtClean="0"/>
              <a:t>повышение финансовой грамотности населения;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 smtClean="0"/>
              <a:t>раскрытие информации о бюджете муниципального района и деятельности органов власти;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 smtClean="0"/>
              <a:t>расширение возможностей взаимодействия органов власти и граждан.</a:t>
            </a:r>
            <a:endParaRPr lang="ru-RU" sz="1400" dirty="0"/>
          </a:p>
        </p:txBody>
      </p:sp>
      <p:sp>
        <p:nvSpPr>
          <p:cNvPr id="7" name="Овал 6"/>
          <p:cNvSpPr/>
          <p:nvPr/>
        </p:nvSpPr>
        <p:spPr>
          <a:xfrm>
            <a:off x="240280" y="2155848"/>
            <a:ext cx="1735357" cy="567329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Monotype Corsiva" panose="03010101010201010101" pitchFamily="66" charset="0"/>
              </a:rPr>
              <a:t>Задачи:</a:t>
            </a:r>
            <a:endParaRPr lang="ru-RU" sz="2000" dirty="0">
              <a:latin typeface="Monotype Corsiva" panose="03010101010201010101" pitchFamily="66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733" y="1875789"/>
            <a:ext cx="73183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02570" y="2133619"/>
            <a:ext cx="6103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 smtClean="0"/>
              <a:t>доступность и понятность информации для широкого круга граждан;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 smtClean="0"/>
              <a:t>визуализация данных о бюджете.</a:t>
            </a:r>
            <a:endParaRPr lang="ru-RU" sz="1400" dirty="0"/>
          </a:p>
        </p:txBody>
      </p:sp>
      <p:sp>
        <p:nvSpPr>
          <p:cNvPr id="9" name="Овал 8"/>
          <p:cNvSpPr/>
          <p:nvPr/>
        </p:nvSpPr>
        <p:spPr>
          <a:xfrm>
            <a:off x="240280" y="3323877"/>
            <a:ext cx="3030202" cy="687469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Monotype Corsiva" panose="03010101010201010101" pitchFamily="66" charset="0"/>
              </a:rPr>
              <a:t>Ожидаемые результаты:</a:t>
            </a:r>
            <a:endParaRPr lang="ru-RU" sz="2000" dirty="0">
              <a:latin typeface="Monotype Corsiva" panose="03010101010201010101" pitchFamily="66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645" y="3050492"/>
            <a:ext cx="73183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10412" y="3354488"/>
            <a:ext cx="58735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 smtClean="0"/>
              <a:t>свободный доступ к информации о бюджете и деятельности органов власти;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 smtClean="0"/>
              <a:t>вовлечение граждан в диалог с органами власти;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 smtClean="0"/>
              <a:t>прозрачность формирования и расходования бюджетных средств.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49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094" y="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Что такое бюджет для граждан?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C476-9252-C343-9FCE-489A77E2EA66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389" cy="1059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002" y="1007843"/>
            <a:ext cx="4145441" cy="2849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790" y="1213518"/>
            <a:ext cx="53262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     </a:t>
            </a:r>
            <a:r>
              <a:rPr lang="ru-RU" sz="1800" dirty="0" smtClean="0"/>
              <a:t>«Бюджет для граждан» – аналитический документ, разрабатываемый в целях предоставления гражданам актуальной информации о бюджете муниципального образования Ейский район в формате, доступном для широкого круга пользователей.</a:t>
            </a:r>
          </a:p>
          <a:p>
            <a:pPr algn="just"/>
            <a:r>
              <a:rPr lang="ru-RU" sz="1800" dirty="0" smtClean="0"/>
              <a:t>    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659315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9" y="3221351"/>
            <a:ext cx="1819276" cy="181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Прямая соединительная линия 24"/>
          <p:cNvCxnSpPr/>
          <p:nvPr/>
        </p:nvCxnSpPr>
        <p:spPr>
          <a:xfrm flipH="1">
            <a:off x="4485232" y="3650926"/>
            <a:ext cx="440513" cy="440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549806" y="3697646"/>
            <a:ext cx="317594" cy="5219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7136588" y="2162523"/>
            <a:ext cx="826312" cy="7902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740029" y="1563491"/>
            <a:ext cx="60070" cy="5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845389" y="1655264"/>
            <a:ext cx="349338" cy="5072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389" y="-27365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Основные понятия</a:t>
            </a:r>
            <a:endParaRPr lang="ru-RU" sz="32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C476-9252-C343-9FCE-489A77E2EA66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389" cy="1059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529815"/>
            <a:ext cx="80226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   Консолидированный бюджет – это свод бюджетов всех уровней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бюджетами.</a:t>
            </a:r>
            <a:endParaRPr lang="ru-RU" sz="1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61122" y="1341566"/>
            <a:ext cx="7675620" cy="457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Консолидированный бюджет Российской Федерации</a:t>
            </a:r>
            <a:endParaRPr lang="ru-RU" sz="20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33489" y="2162523"/>
            <a:ext cx="1581845" cy="64074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Федеральный бюджет</a:t>
            </a:r>
            <a:endParaRPr lang="ru-RU" sz="14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743326" y="2162523"/>
            <a:ext cx="4724400" cy="58735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Консолидированные бюджеты субъектов Российской Федерации</a:t>
            </a:r>
            <a:endParaRPr lang="ru-RU" sz="16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15334" y="2860003"/>
            <a:ext cx="1842254" cy="914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Бюджеты субъектов Российской Федерации</a:t>
            </a:r>
            <a:endParaRPr lang="ru-RU" sz="14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143375" y="2849992"/>
            <a:ext cx="2266950" cy="914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Консолидированные бюджеты муниципальных районов</a:t>
            </a:r>
            <a:endParaRPr lang="ru-RU" sz="14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136588" y="2860003"/>
            <a:ext cx="1331137" cy="914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Бюджеты городских округов</a:t>
            </a:r>
            <a:endParaRPr lang="ru-RU" sz="1200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990850" y="4091439"/>
            <a:ext cx="1768036" cy="914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Бюджеты муниципальных районов</a:t>
            </a:r>
            <a:endParaRPr lang="ru-RU" sz="1400" dirty="0"/>
          </a:p>
        </p:txBody>
      </p:sp>
      <p:cxnSp>
        <p:nvCxnSpPr>
          <p:cNvPr id="34" name="Прямая соединительная линия 33"/>
          <p:cNvCxnSpPr>
            <a:stCxn id="20" idx="1"/>
          </p:cNvCxnSpPr>
          <p:nvPr/>
        </p:nvCxnSpPr>
        <p:spPr>
          <a:xfrm flipH="1">
            <a:off x="3371851" y="2456199"/>
            <a:ext cx="371475" cy="4038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666608" y="2749874"/>
            <a:ext cx="0" cy="1101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5172075" y="4091439"/>
            <a:ext cx="2171700" cy="914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Бюджеты городских и сельских поселений</a:t>
            </a:r>
            <a:endParaRPr lang="ru-RU" sz="1400" dirty="0"/>
          </a:p>
        </p:txBody>
      </p:sp>
      <p:sp>
        <p:nvSpPr>
          <p:cNvPr id="45" name="TextBox 44"/>
          <p:cNvSpPr txBox="1"/>
          <p:nvPr/>
        </p:nvSpPr>
        <p:spPr>
          <a:xfrm rot="759165">
            <a:off x="1209334" y="3650926"/>
            <a:ext cx="60144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БЮДЖЕТ</a:t>
            </a:r>
            <a:endParaRPr lang="ru-RU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19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 стрелкой 11"/>
          <p:cNvCxnSpPr>
            <a:endCxn id="3077" idx="2"/>
          </p:cNvCxnSpPr>
          <p:nvPr/>
        </p:nvCxnSpPr>
        <p:spPr>
          <a:xfrm>
            <a:off x="4486275" y="2282117"/>
            <a:ext cx="28575" cy="30121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144" y="-219075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Основные понятия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C476-9252-C343-9FCE-489A77E2EA66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389" cy="1059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790" y="1213518"/>
            <a:ext cx="5326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     </a:t>
            </a:r>
            <a:endParaRPr lang="ru-R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114549" y="2483046"/>
            <a:ext cx="5648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12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ru-RU" sz="12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459257"/>
            <a:ext cx="50292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69164" y="752747"/>
            <a:ext cx="2382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0000"/>
                </a:solidFill>
              </a:rPr>
              <a:t>поступающие в бюджет денежные средства, за исключением средств, являющихся в соответствии с Бюджетным кодексом источниками финансирования дефицита бюджета.</a:t>
            </a:r>
            <a:endParaRPr lang="ru-RU" sz="1200" b="1" dirty="0">
              <a:solidFill>
                <a:srgbClr val="00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53149" y="782630"/>
            <a:ext cx="28098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0000"/>
                </a:solidFill>
              </a:rPr>
              <a:t>выплачиваемые из бюджета денежные средства, за исключением средств, являющихся в соответствии с Бюджетным кодексом источниками финансирования дефицита бюджета</a:t>
            </a:r>
            <a:endParaRPr lang="ru-RU" sz="12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3252788"/>
            <a:ext cx="49625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0" y="3462350"/>
            <a:ext cx="2007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Профицит бюджета превышение доходов бюджета над его расходами</a:t>
            </a:r>
            <a:endParaRPr lang="ru-RU" sz="12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24711" y="3565951"/>
            <a:ext cx="189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Дефицит бюджета  превышение расходов бюджета над его доходами</a:t>
            </a:r>
            <a:endParaRPr lang="ru-RU" sz="12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251" y="519097"/>
            <a:ext cx="225742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7A15F"/>
                </a:solidFill>
              </a:rPr>
              <a:t>ДОХОДЫ БЮДЖЕТА</a:t>
            </a:r>
            <a:endParaRPr lang="ru-RU" sz="1400" b="1" dirty="0">
              <a:solidFill>
                <a:srgbClr val="17A15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519097"/>
            <a:ext cx="222408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РАСХОДЫ БЮДЖЕТА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30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50" y="-285750"/>
            <a:ext cx="8601075" cy="99417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Показатели социально-экономического развития Ейского района</a:t>
            </a:r>
            <a:endParaRPr lang="ru-RU" sz="20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C476-9252-C343-9FCE-489A77E2EA66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852578"/>
              </p:ext>
            </p:extLst>
          </p:nvPr>
        </p:nvGraphicFramePr>
        <p:xfrm>
          <a:off x="114300" y="405990"/>
          <a:ext cx="8963025" cy="4458020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342900"/>
                <a:gridCol w="4477471"/>
                <a:gridCol w="687260"/>
                <a:gridCol w="773169"/>
                <a:gridCol w="715896"/>
                <a:gridCol w="677716"/>
                <a:gridCol w="658625"/>
                <a:gridCol w="629988"/>
              </a:tblGrid>
              <a:tr h="6112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п/п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Наименование показателя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Ед.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изм.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</a:t>
                      </a:r>
                      <a:r>
                        <a:rPr lang="ru-RU" sz="900">
                          <a:effectLst/>
                        </a:rPr>
                        <a:t>21 год факт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2022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оценка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прогноз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2023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2024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2025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</a:tr>
              <a:tr h="61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</a:tr>
              <a:tr h="112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Среднегодовая численность постоянного населения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тыс. чел.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134,803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134,306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133,641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133,489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133,769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</a:tr>
              <a:tr h="224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Общий объем инвестиций крупных и средних организаций за счет всех источников финансирования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млн. руб.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2045,8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1960,0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2200,0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2500,0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2800,0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</a:tr>
              <a:tr h="280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Количество субъектов малого и среднего предпринимательства, которым оказана государственная поддержка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ед.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</a:tr>
              <a:tr h="224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Сальдированный финансовый результат (прибыль минус убыток) крупных и средних предприятий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млн. руб.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3507,5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3954,0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4433,9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4792,9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5203,1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</a:tr>
              <a:tr h="168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Прибыль прибыльных крупных и средних организаций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млн. руб.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3925,4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4416,6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4852,4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5191,5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5568,6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</a:tr>
              <a:tr h="112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Убытки убыточных крупных и средних организаций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млн. руб.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417,9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462,5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418,5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398,6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365,5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</a:tr>
              <a:tr h="112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Удельный вес убыточных организаций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%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20,5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18,0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14,5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12,8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10,8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</a:tr>
              <a:tr h="280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Численность безработных граждан, зарегистрированных в государственных учреждениях службы занятости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чел.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882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553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553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549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545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</a:tr>
              <a:tr h="168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Уровень регистрируемой </a:t>
                      </a:r>
                      <a:r>
                        <a:rPr lang="ru-RU" sz="900" dirty="0" smtClean="0">
                          <a:effectLst/>
                        </a:rPr>
                        <a:t>безработицы (на </a:t>
                      </a:r>
                      <a:r>
                        <a:rPr lang="ru-RU" sz="900" dirty="0">
                          <a:effectLst/>
                        </a:rPr>
                        <a:t>конец периода)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%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1,3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0,8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0,8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0,8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0,7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</a:tr>
              <a:tr h="168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Фонд заработной платы крупных и средних организаций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млн. руб.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7870,7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8818,0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9672,8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10304,4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11050,8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</a:tr>
              <a:tr h="224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Численность работающих  для расчета среднемесячной заработной платы  крупных и средних организаций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тыс. чел.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19,018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18,690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18,809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18,903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19,035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</a:tr>
              <a:tr h="168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Среднемесячная заработная плата по крупным и средним организациям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руб.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34488,4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39316,9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42855,4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45426,7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48379,3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</a:tr>
              <a:tr h="224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13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Доля населения с доходами ниже прожиточного минимума в % ко всему населению	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%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15,3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14,4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13,7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13,2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12,4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</a:tr>
              <a:tr h="607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14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Объем отгруженных товаров собственного производства, выполненных работ и услуг собственными силами по чистым видам экономической деятельности по крупным и средним организациям (промышленное производство (объем отгруженной продукции) по крупным и средним организациям</a:t>
                      </a:r>
                      <a:r>
                        <a:rPr lang="ru-RU" sz="900" dirty="0" smtClean="0">
                          <a:effectLst/>
                        </a:rPr>
                        <a:t>)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млн. руб.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3396,8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6235,3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6491,7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6766,1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7055,0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</a:tr>
              <a:tr h="122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Ввод в эксплуатацию  жилых домов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кв. м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68975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82500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80000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85000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85000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263" marR="18263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389" cy="1059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98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50" y="-285750"/>
            <a:ext cx="8601075" cy="99417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Показатели социально-экономического развития Ейского района</a:t>
            </a:r>
            <a:endParaRPr lang="ru-RU" sz="20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C476-9252-C343-9FCE-489A77E2EA66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009799"/>
              </p:ext>
            </p:extLst>
          </p:nvPr>
        </p:nvGraphicFramePr>
        <p:xfrm>
          <a:off x="161923" y="701072"/>
          <a:ext cx="8867776" cy="3920241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381002"/>
                <a:gridCol w="3524250"/>
                <a:gridCol w="762000"/>
                <a:gridCol w="923925"/>
                <a:gridCol w="790575"/>
                <a:gridCol w="857250"/>
                <a:gridCol w="857250"/>
                <a:gridCol w="771524"/>
              </a:tblGrid>
              <a:tr h="6155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п/п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Наименование показателя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Ед.</a:t>
                      </a:r>
                      <a:br>
                        <a:rPr lang="ru-RU" sz="900" dirty="0">
                          <a:effectLst/>
                        </a:rPr>
                      </a:br>
                      <a:r>
                        <a:rPr lang="ru-RU" sz="900" dirty="0">
                          <a:effectLst/>
                        </a:rPr>
                        <a:t>изм.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</a:t>
                      </a:r>
                      <a:r>
                        <a:rPr lang="ru-RU" sz="900">
                          <a:effectLst/>
                        </a:rPr>
                        <a:t>21 год факт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2022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оценка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прогноз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1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2023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2024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2025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</a:tr>
              <a:tr h="44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4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7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</a:tr>
              <a:tr h="553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16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Объем отгруженной продукции собственного производства, выполненных работ и услуг собственными силами по чистым видам экономической деятельности по крупным и средним организациям 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тыс. руб.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8366700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8467900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8568600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8669400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8770600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</a:tr>
              <a:tr h="2462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17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Оборот розничной торговли по крупным и средним организациям всех видов деятельности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тыс. руб.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11783100,0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13668000,0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15254100,0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16564000,0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17717600,0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</a:tr>
              <a:tr h="553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18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Объем отгруженной продукции, выполненных услуг собственными силами по хозяйственным видам экономической деятельности по крупным и средним организациям курортно-туристского комплекса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тыс. руб.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226683,4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253658,7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273444,1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289577,3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306662,4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</a:tr>
              <a:tr h="3077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19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Среднегодовое количество обучающихся в муниципальных общеобразовательных организациях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человек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12682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12852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12900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12900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12900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</a:tr>
              <a:tr h="3077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20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Среднегодовое количество воспитанников в дошкольных образовательных организациях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человек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4982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4986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4989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4989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4989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</a:tr>
              <a:tr h="123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21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Детские дошкольные учреждения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мест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6003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6003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6003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6003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6003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</a:tr>
              <a:tr h="430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22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Среднемесячная номинальная начисленная заработная плата работников муниципальных общеобразовательных учреждений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руб.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32963,0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37700,0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39823,0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39823,0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39823,0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</a:tr>
              <a:tr h="4924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23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Среднемесячная номинальная начисленная заработная плата работников муниципальных дошкольных образовательных учреждений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руб.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25171,0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36555,0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38614,0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38614,0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38614,0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072" marR="20072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535363" y="863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389" cy="1059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42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900" y="-257175"/>
            <a:ext cx="8534400" cy="99417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Основные документы для составления бюджета</a:t>
            </a:r>
            <a:endParaRPr lang="ru-RU" sz="24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C476-9252-C343-9FCE-489A77E2EA66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389" cy="1059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rot="16200000">
            <a:off x="-950267" y="2581011"/>
            <a:ext cx="37814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Бюджет муниципального образования Ейский район на 2023 год и на плановый период 2024 и 2025 годов</a:t>
            </a:r>
            <a:endParaRPr lang="ru-RU" sz="1400" b="1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186527237"/>
              </p:ext>
            </p:extLst>
          </p:nvPr>
        </p:nvGraphicFramePr>
        <p:xfrm>
          <a:off x="845389" y="539750"/>
          <a:ext cx="799381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071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Шаблон">
  <a:themeElements>
    <a:clrScheme name="rosreestr_color">
      <a:dk1>
        <a:srgbClr val="008CFF"/>
      </a:dk1>
      <a:lt1>
        <a:srgbClr val="FFFFFF"/>
      </a:lt1>
      <a:dk2>
        <a:srgbClr val="008CFF"/>
      </a:dk2>
      <a:lt2>
        <a:srgbClr val="FFFFFF"/>
      </a:lt2>
      <a:accent1>
        <a:srgbClr val="008CFF"/>
      </a:accent1>
      <a:accent2>
        <a:srgbClr val="4FA730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аблон" id="{EE3B7C56-B755-41EF-B669-C2C8DF7AFB6E}" vid="{47A418CC-2947-4B56-AD63-8F711EAA87F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19258</TotalTime>
  <Words>6419</Words>
  <Application>Microsoft Office PowerPoint</Application>
  <PresentationFormat>Экран (16:9)</PresentationFormat>
  <Paragraphs>2565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1_Шаблон</vt:lpstr>
      <vt:lpstr>           БЮДЖЕТ ДЛЯ ГРАЖДАН   к проекту бюджета муниципального образования Ейский район на 2023 год и на плановый период 2024-2025 годов </vt:lpstr>
      <vt:lpstr>Презентация PowerPoint</vt:lpstr>
      <vt:lpstr>Значение «Бюджета для граждан»</vt:lpstr>
      <vt:lpstr>Что такое бюджет для граждан?</vt:lpstr>
      <vt:lpstr>Основные понятия</vt:lpstr>
      <vt:lpstr>Основные понятия</vt:lpstr>
      <vt:lpstr>Показатели социально-экономического развития Ейского района</vt:lpstr>
      <vt:lpstr>Показатели социально-экономического развития Ейского района</vt:lpstr>
      <vt:lpstr>Основные документы для составления бюджета</vt:lpstr>
      <vt:lpstr>Этапы бюджетного процесса</vt:lpstr>
      <vt:lpstr>Основные характеристики проекта районного бюджета на 2023 год и плановый период 2024-2025 годов</vt:lpstr>
      <vt:lpstr>Презентация PowerPoint</vt:lpstr>
      <vt:lpstr>Информация об объеме налоговых и неналоговых доходов, тыс. руб. </vt:lpstr>
      <vt:lpstr>Презентация PowerPoint</vt:lpstr>
      <vt:lpstr>Безвозмездные поступления, тыс. рублей</vt:lpstr>
      <vt:lpstr>Основные подходы при формировании расходной части районного бюджета  на 2023-2025 годы </vt:lpstr>
      <vt:lpstr>Распределение расходов районного бюджета по разделам и подразделам классификации  расходов бюджетов Российской  Федерации на 2023 год и на плановый период 2024 и 2025 годов </vt:lpstr>
      <vt:lpstr>Распределение расходов районного бюджета по разделам и подразделам классификации  расходов бюджетов Российской  Федерации на 2023 год и на плановый период 2024 и 2025 годов </vt:lpstr>
      <vt:lpstr>Распределение бюджетных ассигнований по муниципальным программам Ейского района и непрограммным направлениям деятельности  </vt:lpstr>
      <vt:lpstr>Распределение бюджетных ассигнований по муниципальным программам Ейского района и непрограммным направлениям деятельности  </vt:lpstr>
      <vt:lpstr>Отдельные целевые показатели муниципальных программ Ейского района </vt:lpstr>
      <vt:lpstr>Отдельные целевые показатели муниципальных программ Ейского района </vt:lpstr>
      <vt:lpstr>Отдельные целевые показатели муниципальных программ Ейского района </vt:lpstr>
      <vt:lpstr>Отдельные целевые показатели муниципальных программ Ейского района </vt:lpstr>
      <vt:lpstr>Отдельные целевые показатели муниципальных программ Ейского района </vt:lpstr>
      <vt:lpstr>Отдельные целевые показатели муниципальных программ Ейского района </vt:lpstr>
      <vt:lpstr>Отдельные целевые показатели муниципальных программ Ейского района </vt:lpstr>
      <vt:lpstr>Муниципальный долг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Цифровая  трансформация  и реинжиниринг бизнес-процессов</dc:title>
  <dc:creator>Григорян Аркадий Робертович</dc:creator>
  <cp:lastModifiedBy>budget3</cp:lastModifiedBy>
  <cp:revision>1045</cp:revision>
  <cp:lastPrinted>2022-11-22T14:22:34Z</cp:lastPrinted>
  <dcterms:created xsi:type="dcterms:W3CDTF">2020-12-17T18:43:20Z</dcterms:created>
  <dcterms:modified xsi:type="dcterms:W3CDTF">2022-11-23T06:14:18Z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2020-12-17T00:00:00Z</vt:filetime>
  </property>
  <property fmtid="{D5CDD505-2E9C-101B-9397-08002B2CF9AE}" pid="3" name="LastSaved">
    <vt:filetime>2020-12-17T00:00:00Z</vt:filetime>
  </property>
  <property fmtid="{D5CDD505-2E9C-101B-9397-08002B2CF9AE}" pid="4" name="NXPowerLiteLastOptimized">
    <vt:lpwstr>53052837</vt:lpwstr>
  </property>
  <property fmtid="{D5CDD505-2E9C-101B-9397-08002B2CF9AE}" pid="5" name="NXPowerLiteSettings">
    <vt:lpwstr>C700052003A000</vt:lpwstr>
  </property>
  <property fmtid="{D5CDD505-2E9C-101B-9397-08002B2CF9AE}" pid="6" name="NXPowerLiteVersion">
    <vt:lpwstr>D8.0.8</vt:lpwstr>
  </property>
</Properties>
</file>