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notesMasterIdLst>
    <p:notesMasterId r:id="rId29"/>
  </p:notesMasterIdLst>
  <p:sldIdLst>
    <p:sldId id="278" r:id="rId2"/>
    <p:sldId id="256" r:id="rId3"/>
    <p:sldId id="257" r:id="rId4"/>
    <p:sldId id="258" r:id="rId5"/>
    <p:sldId id="259" r:id="rId6"/>
    <p:sldId id="260" r:id="rId7"/>
    <p:sldId id="264" r:id="rId8"/>
    <p:sldId id="279" r:id="rId9"/>
    <p:sldId id="285" r:id="rId10"/>
    <p:sldId id="286" r:id="rId11"/>
    <p:sldId id="287" r:id="rId12"/>
    <p:sldId id="280" r:id="rId13"/>
    <p:sldId id="265" r:id="rId14"/>
    <p:sldId id="266" r:id="rId15"/>
    <p:sldId id="282" r:id="rId16"/>
    <p:sldId id="269" r:id="rId17"/>
    <p:sldId id="268" r:id="rId18"/>
    <p:sldId id="270" r:id="rId19"/>
    <p:sldId id="271" r:id="rId20"/>
    <p:sldId id="274" r:id="rId21"/>
    <p:sldId id="272" r:id="rId22"/>
    <p:sldId id="273" r:id="rId23"/>
    <p:sldId id="275" r:id="rId24"/>
    <p:sldId id="276" r:id="rId25"/>
    <p:sldId id="283" r:id="rId26"/>
    <p:sldId id="277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D3E0-B161-4163-9EBA-3EA53361622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CFD36-057A-4E1A-AED8-65BE8E509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4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FD36-057A-4E1A-AED8-65BE8E50901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0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5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5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9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1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0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5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3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0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7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3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00"/>
            <a:ext cx="12192000" cy="683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40" y="204154"/>
            <a:ext cx="1634000" cy="7219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17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2"/>
            <a:ext cx="12192000" cy="6820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62" y="284813"/>
            <a:ext cx="1743607" cy="835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257" y="2333821"/>
            <a:ext cx="5667546" cy="3646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92" y="3155647"/>
            <a:ext cx="4280273" cy="2683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2726575" y="789441"/>
            <a:ext cx="8611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 одной стороны, по прежнему уверенные в своем сверхпревосходстве фашистские асы, с другой, получившие в свое распоряжение современные самолеты советские летчики, окрыленные победами в воздухе  под Сталинградом</a:t>
            </a:r>
          </a:p>
        </p:txBody>
      </p:sp>
    </p:spTree>
    <p:extLst>
      <p:ext uri="{BB962C8B-B14F-4D97-AF65-F5344CB8AC3E}">
        <p14:creationId xmlns:p14="http://schemas.microsoft.com/office/powerpoint/2010/main" val="118935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76"/>
            <a:ext cx="12192000" cy="6820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00" y="359628"/>
            <a:ext cx="1743607" cy="8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43" y="2636373"/>
            <a:ext cx="5815566" cy="32172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822" y="2788434"/>
            <a:ext cx="5945558" cy="2913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58119" y="807267"/>
            <a:ext cx="9933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Это были завершающие Сталинградскую битву бои,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одновременно они происходили в предвидении сражения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на Курской дуге и могли оказать не его исход прямое влияние</a:t>
            </a:r>
          </a:p>
        </p:txBody>
      </p:sp>
    </p:spTree>
    <p:extLst>
      <p:ext uri="{BB962C8B-B14F-4D97-AF65-F5344CB8AC3E}">
        <p14:creationId xmlns:p14="http://schemas.microsoft.com/office/powerpoint/2010/main" val="31409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2"/>
            <a:ext cx="12192000" cy="6820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26" y="191722"/>
            <a:ext cx="1743607" cy="829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027" y="519182"/>
            <a:ext cx="7265087" cy="2769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004" y="3630179"/>
            <a:ext cx="5606955" cy="2723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8672" y="3630179"/>
            <a:ext cx="72682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Германское командование создало сильную группировку истребительной авиации насчитывавшую 250 самолетов, в том числе новейшие ФВ-190 и Ме-109Г, обладавшие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мощным пушечным вооружением</a:t>
            </a:r>
          </a:p>
        </p:txBody>
      </p:sp>
    </p:spTree>
    <p:extLst>
      <p:ext uri="{BB962C8B-B14F-4D97-AF65-F5344CB8AC3E}">
        <p14:creationId xmlns:p14="http://schemas.microsoft.com/office/powerpoint/2010/main" val="23222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79" y="232326"/>
            <a:ext cx="1743607" cy="829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409770">
            <a:off x="3339376" y="4651083"/>
            <a:ext cx="9304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Советские летчики получили на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вооружение самолеты ЯК-1 и ЯК-7б</a:t>
            </a:r>
          </a:p>
        </p:txBody>
      </p:sp>
    </p:spTree>
    <p:extLst>
      <p:ext uri="{BB962C8B-B14F-4D97-AF65-F5344CB8AC3E}">
        <p14:creationId xmlns:p14="http://schemas.microsoft.com/office/powerpoint/2010/main" val="8293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62" y="193414"/>
            <a:ext cx="1743607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00"/>
            <a:ext cx="12192000" cy="6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25"/>
            <a:ext cx="12192000" cy="68204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153" y="344428"/>
            <a:ext cx="7636759" cy="4295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30" y="212870"/>
            <a:ext cx="1743607" cy="829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02727" y="5026722"/>
            <a:ext cx="765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Трижды Герой Советского Союза в воздушных боях на Кубани сбил 22 самолета врача, а всего за годы войны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его боевой счет составил 53 воздушные победы</a:t>
            </a:r>
          </a:p>
        </p:txBody>
      </p:sp>
    </p:spTree>
    <p:extLst>
      <p:ext uri="{BB962C8B-B14F-4D97-AF65-F5344CB8AC3E}">
        <p14:creationId xmlns:p14="http://schemas.microsoft.com/office/powerpoint/2010/main" val="39113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192000" cy="6820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135" y="288955"/>
            <a:ext cx="7227730" cy="4623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83" y="288955"/>
            <a:ext cx="1743607" cy="829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2440" y="5126964"/>
            <a:ext cx="11247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 первом воздушном сражении с 17 по 4 апреля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именно действия нашей авиации сорвало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наступление гитлеровцев на десантников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оборонявшихся на Мысхако в районе  Новороссийска</a:t>
            </a:r>
          </a:p>
        </p:txBody>
      </p:sp>
    </p:spTree>
    <p:extLst>
      <p:ext uri="{BB962C8B-B14F-4D97-AF65-F5344CB8AC3E}">
        <p14:creationId xmlns:p14="http://schemas.microsoft.com/office/powerpoint/2010/main" val="396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2"/>
            <a:ext cx="12192000" cy="68204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88" y="222597"/>
            <a:ext cx="8616141" cy="4833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79" y="222597"/>
            <a:ext cx="1743607" cy="829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540" y="5257215"/>
            <a:ext cx="10016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Второе сражение происходило с 29 апреля по 10 мая.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С каждым днем росло тактическое мастерство  летчиков и командиров. Все найденное летчиками-новаторами, прошедшее проверку в боях немедленно ставилось на вооружение.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В небе Кубани родился  тактический  прием, получивший название «Кубанская этажерка» </a:t>
            </a:r>
          </a:p>
        </p:txBody>
      </p:sp>
    </p:spTree>
    <p:extLst>
      <p:ext uri="{BB962C8B-B14F-4D97-AF65-F5344CB8AC3E}">
        <p14:creationId xmlns:p14="http://schemas.microsoft.com/office/powerpoint/2010/main" val="5409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79" y="203143"/>
            <a:ext cx="1743607" cy="829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901" y="322751"/>
            <a:ext cx="4915077" cy="626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40140" y="1699678"/>
            <a:ext cx="56811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Основной смысл «Кубанской этажерки» сводился к рассредоточению барражирующих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групп истребителей  в 2-3 яруса от 2 до 5 тыс. метров.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Самолеты нижнего яруса завязав бой, могли  быстро получить поддержку за счет самолетов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находящихся выше. Используя запас в высоте, и быстро набирая на пикировании максимальную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скорость, они оказывались в наиболее выгодном положении для неожиданно и стремительной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атаки. В таких условиях истребители противника вынуждены были вступить в  затяжной бой при 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невыгодных условиях. Это в корне противоречило всем тактическим приемам немецких летчиков. </a:t>
            </a:r>
          </a:p>
        </p:txBody>
      </p:sp>
    </p:spTree>
    <p:extLst>
      <p:ext uri="{BB962C8B-B14F-4D97-AF65-F5344CB8AC3E}">
        <p14:creationId xmlns:p14="http://schemas.microsoft.com/office/powerpoint/2010/main" val="33748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88" y="197152"/>
            <a:ext cx="1633870" cy="719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8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75" y="76683"/>
            <a:ext cx="1743607" cy="829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 rot="21434182">
            <a:off x="5490097" y="4755844"/>
            <a:ext cx="5459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Подлинными мастерами воздушных атак в этих боях стали лучшие летчики-истребители.</a:t>
            </a:r>
          </a:p>
        </p:txBody>
      </p:sp>
    </p:spTree>
    <p:extLst>
      <p:ext uri="{BB962C8B-B14F-4D97-AF65-F5344CB8AC3E}">
        <p14:creationId xmlns:p14="http://schemas.microsoft.com/office/powerpoint/2010/main" val="25505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6" y="164232"/>
            <a:ext cx="1743607" cy="829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2"/>
            <a:ext cx="12192000" cy="6820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382" y="164232"/>
            <a:ext cx="6419236" cy="4993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66" y="294198"/>
            <a:ext cx="1926503" cy="1012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9256" y="5287617"/>
            <a:ext cx="11513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Третье воздушное сражение с 26 мая по 10 июня.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В результате ударов советской авиации для противника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сложилась критическая ситуация в районе ст. Киевской </a:t>
            </a:r>
          </a:p>
        </p:txBody>
      </p:sp>
    </p:spTree>
    <p:extLst>
      <p:ext uri="{BB962C8B-B14F-4D97-AF65-F5344CB8AC3E}">
        <p14:creationId xmlns:p14="http://schemas.microsoft.com/office/powerpoint/2010/main" val="23186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2"/>
            <a:ext cx="12192000" cy="6820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39" y="209225"/>
            <a:ext cx="1743607" cy="829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17" y="315195"/>
            <a:ext cx="6502366" cy="4202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802829" y="4814104"/>
            <a:ext cx="8322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Противник ввел в бой сосредоточенные на Южном участке фронта все наличные силы своей авиации. По участку прорыва советских войск действовали до 1400 самолетов. Удары наносили бомбардировочные эскадры не только с аэродромов Крыма и Тамани, но и Южной Украины и Донбасса.</a:t>
            </a:r>
          </a:p>
        </p:txBody>
      </p:sp>
    </p:spTree>
    <p:extLst>
      <p:ext uri="{BB962C8B-B14F-4D97-AF65-F5344CB8AC3E}">
        <p14:creationId xmlns:p14="http://schemas.microsoft.com/office/powerpoint/2010/main" val="16612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2"/>
            <a:ext cx="12192000" cy="6820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3" y="173959"/>
            <a:ext cx="1743607" cy="829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502" y="365759"/>
            <a:ext cx="5835631" cy="4364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64553" y="3498147"/>
            <a:ext cx="5414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Объединенных общим замыслом и проводимых под единым руководством, советские летчики в условиях фронтального столкновения с лучшими истребительными силами противника  показали, что не уступают им.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Более того, в первых двух воздушных сражениях ВВС Красной Армии добились оперативного господства в воздухе.</a:t>
            </a:r>
          </a:p>
        </p:txBody>
      </p:sp>
    </p:spTree>
    <p:extLst>
      <p:ext uri="{BB962C8B-B14F-4D97-AF65-F5344CB8AC3E}">
        <p14:creationId xmlns:p14="http://schemas.microsoft.com/office/powerpoint/2010/main" val="4483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00" y="170069"/>
            <a:ext cx="1743607" cy="829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2560"/>
            <a:ext cx="11114116" cy="55878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421190">
            <a:off x="4610793" y="52367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Подлинными хозяевами неба были советские летчики. Им принадлежит честь быть победителями хваленых завоевателей Европы.</a:t>
            </a:r>
          </a:p>
        </p:txBody>
      </p:sp>
    </p:spTree>
    <p:extLst>
      <p:ext uri="{BB962C8B-B14F-4D97-AF65-F5344CB8AC3E}">
        <p14:creationId xmlns:p14="http://schemas.microsoft.com/office/powerpoint/2010/main" val="5726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72" y="271236"/>
            <a:ext cx="1743607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89" y="5118463"/>
            <a:ext cx="1743607" cy="829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398646">
            <a:off x="4688379" y="4969854"/>
            <a:ext cx="6633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Летчики Герои Советского Союза – участники Парада Победы</a:t>
            </a:r>
          </a:p>
        </p:txBody>
      </p:sp>
    </p:spTree>
    <p:extLst>
      <p:ext uri="{BB962C8B-B14F-4D97-AF65-F5344CB8AC3E}">
        <p14:creationId xmlns:p14="http://schemas.microsoft.com/office/powerpoint/2010/main" val="11027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2"/>
            <a:ext cx="12192000" cy="6820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45102" y="1382995"/>
            <a:ext cx="75427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 небе Кубани ковалась 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Великая Победа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63" y="412552"/>
            <a:ext cx="1743607" cy="8291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14953" y="4150199"/>
            <a:ext cx="6533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Автор презентации </a:t>
            </a:r>
          </a:p>
          <a:p>
            <a:pPr algn="r"/>
            <a:r>
              <a:rPr lang="ru-RU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Заместитель председателя совета ветеранов Ейского района</a:t>
            </a:r>
          </a:p>
          <a:p>
            <a:pPr algn="r"/>
            <a:r>
              <a:rPr lang="ru-RU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Давыдов Юрий Николаевич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8016" y="5448551"/>
            <a:ext cx="6325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Электронная книга «Воздушные сражения на Кубани» размещена на главной странице официального сайта муниципального образования Ейский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8413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31" y="235889"/>
            <a:ext cx="1743607" cy="829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274"/>
            <a:ext cx="11585643" cy="6051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24860">
            <a:off x="453783" y="4615700"/>
            <a:ext cx="1141187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    В презентации использованы схемы из оперативно-тактического очерка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«Весенние воздушные сражения 4 Воздушной армии апрель-июнь 1943 г.»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Оперативного отдела штаба 4 Воздушной армии.</a:t>
            </a:r>
          </a:p>
        </p:txBody>
      </p:sp>
    </p:spTree>
    <p:extLst>
      <p:ext uri="{BB962C8B-B14F-4D97-AF65-F5344CB8AC3E}">
        <p14:creationId xmlns:p14="http://schemas.microsoft.com/office/powerpoint/2010/main" val="18940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2"/>
            <a:ext cx="12192000" cy="68204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098" y="207818"/>
            <a:ext cx="8287789" cy="4383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45" y="112259"/>
            <a:ext cx="1743607" cy="829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394301">
            <a:off x="3192322" y="2892692"/>
            <a:ext cx="4989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    </a:t>
            </a:r>
            <a:endParaRPr lang="ru-RU" sz="20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Обстановка на советско-германском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фронте весной 1943 года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9585" y="4591438"/>
            <a:ext cx="110393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В конце марта 1943 года на всем огромном советско-германском фронте установилось относительное затишье. Лишь на самом крайнем юге в районе города Новороссийска  они сохранили прежний накал.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Занявшим в этом районе оборону немецким войскам была поставлена задача, любой ценой  удержать  занимаемые  позиции. Германское командование считало, что планируемое наступление в районе Курского выступа создаст   благоприятные условия для развертывания нового общего стратегического  наступления на Восток. Для продвижения к  нефтеносным районам на Кавказе им  необходимо было сохранить за собой плацдарм на таманском полуострове.</a:t>
            </a:r>
          </a:p>
        </p:txBody>
      </p:sp>
    </p:spTree>
    <p:extLst>
      <p:ext uri="{BB962C8B-B14F-4D97-AF65-F5344CB8AC3E}">
        <p14:creationId xmlns:p14="http://schemas.microsoft.com/office/powerpoint/2010/main" val="11736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2"/>
            <a:ext cx="12192000" cy="68204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84" y="173960"/>
            <a:ext cx="7938654" cy="4465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84" y="99080"/>
            <a:ext cx="7838902" cy="45403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 rot="21376258">
            <a:off x="7222063" y="2794091"/>
            <a:ext cx="4459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Обстановка на Таманском полуострове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57" y="173960"/>
            <a:ext cx="1743607" cy="829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618" y="4794651"/>
            <a:ext cx="8631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Советское командование поставило нашим войскам задачу, ликвидировать последний очаг сопротивления врага на Кубани. В предвидении боев в районе Курского выступа противоборствующие стороны не могли существенно наращивать сухопутные силы на Юге.  Поэтому достижения решительных целей с обеих сторон было возложено на действия наиболее маневренного вида вооруженных сил – боевую авиацию.</a:t>
            </a:r>
          </a:p>
        </p:txBody>
      </p:sp>
    </p:spTree>
    <p:extLst>
      <p:ext uri="{BB962C8B-B14F-4D97-AF65-F5344CB8AC3E}">
        <p14:creationId xmlns:p14="http://schemas.microsoft.com/office/powerpoint/2010/main" val="11694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3" y="222597"/>
            <a:ext cx="1743607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" y="14287"/>
            <a:ext cx="12163425" cy="68437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79" y="232325"/>
            <a:ext cx="1743607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2"/>
            <a:ext cx="12192000" cy="6820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4" y="2565226"/>
            <a:ext cx="5378341" cy="2998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460" y="2884516"/>
            <a:ext cx="5541700" cy="3469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93176" y="851475"/>
            <a:ext cx="7161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Произошла невиданная с самого начала Великой Отечественной войны концентрация сил авиации в районе относительно небольшого участка фронта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62" y="368731"/>
            <a:ext cx="1743607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2"/>
            <a:ext cx="12192000" cy="6820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00" y="362676"/>
            <a:ext cx="1743607" cy="829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80262" y="88223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 этих условиях неизбежно должно было произойти крупное сражение в воздухе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072" y="3069961"/>
            <a:ext cx="5421371" cy="3056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00" y="2210514"/>
            <a:ext cx="5941955" cy="3567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36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671</Words>
  <Application>Microsoft Office PowerPoint</Application>
  <PresentationFormat>Широкоэкранный</PresentationFormat>
  <Paragraphs>53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ВОЗДУШНЫЕ СРАЖЕНИЯ НА ТАМАНИ</dc:title>
  <dc:creator>МБУК ЕГЦНК ЭКРАН</dc:creator>
  <cp:lastModifiedBy>vorobyevas</cp:lastModifiedBy>
  <cp:revision>65</cp:revision>
  <dcterms:created xsi:type="dcterms:W3CDTF">2021-01-21T21:18:22Z</dcterms:created>
  <dcterms:modified xsi:type="dcterms:W3CDTF">2023-01-23T07:41:36Z</dcterms:modified>
</cp:coreProperties>
</file>